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1" r:id="rId6"/>
    <p:sldId id="262" r:id="rId7"/>
    <p:sldId id="264" r:id="rId8"/>
    <p:sldId id="265" r:id="rId9"/>
  </p:sldIdLst>
  <p:sldSz cx="12192000" cy="6858000"/>
  <p:notesSz cx="6858000" cy="12192000"/>
  <p:embeddedFontLst>
    <p:embeddedFont>
      <p:font typeface="Calibri" panose="020F0502020204030204" pitchFamily="34" charset="0"/>
      <p:regular r:id="rId11"/>
      <p:bold r:id="rId12"/>
      <p:italic r:id="rId13"/>
      <p:boldItalic r:id="rId14"/>
    </p:embeddedFont>
    <p:embeddedFont>
      <p:font typeface="Inter" panose="020B0604020202020204" charset="0"/>
      <p:regular r:id="rId15"/>
    </p:embeddedFont>
    <p:embeddedFont>
      <p:font typeface="Inter Bold" panose="020B0604020202020204" charset="0"/>
      <p:regular r:id="rId1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4" d="100"/>
          <a:sy n="114" d="100"/>
        </p:scale>
        <p:origin x="43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9723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2456123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svg"/><Relationship Id="rId11" Type="http://schemas.openxmlformats.org/officeDocument/2006/relationships/image" Target="../media/image14.tif"/><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Text 0"/>
          <p:cNvSpPr/>
          <p:nvPr/>
        </p:nvSpPr>
        <p:spPr>
          <a:xfrm>
            <a:off x="5233360" y="1312168"/>
            <a:ext cx="6296860" cy="1771948"/>
          </a:xfrm>
          <a:prstGeom prst="rect">
            <a:avLst/>
          </a:prstGeom>
          <a:noFill/>
          <a:ln/>
        </p:spPr>
        <p:txBody>
          <a:bodyPr wrap="square" lIns="0" tIns="0" rIns="0" bIns="0" rtlCol="0" anchor="t">
            <a:normAutofit/>
          </a:bodyPr>
          <a:lstStyle/>
          <a:p>
            <a:pPr marL="0" indent="0" algn="l">
              <a:lnSpc>
                <a:spcPct val="104000"/>
              </a:lnSpc>
              <a:buNone/>
            </a:pPr>
            <a:r>
              <a:rPr lang="en-US" sz="3700" b="1" kern="100" spc="-112" dirty="0">
                <a:solidFill>
                  <a:srgbClr val="000000"/>
                </a:solidFill>
                <a:latin typeface="Inter Bold" pitchFamily="34" charset="0"/>
                <a:ea typeface="Inter Bold" pitchFamily="34" charset="-122"/>
                <a:cs typeface="Inter Bold" pitchFamily="34" charset="-120"/>
              </a:rPr>
              <a:t>Infill on the Blue Mile: 401 South Main Street</a:t>
            </a:r>
            <a:endParaRPr lang="en-US" sz="3700" dirty="0"/>
          </a:p>
        </p:txBody>
      </p:sp>
      <p:sp>
        <p:nvSpPr>
          <p:cNvPr id="4" name="Text 1"/>
          <p:cNvSpPr/>
          <p:nvPr/>
        </p:nvSpPr>
        <p:spPr>
          <a:xfrm>
            <a:off x="5233360" y="3367584"/>
            <a:ext cx="6906444" cy="302419"/>
          </a:xfrm>
          <a:prstGeom prst="rect">
            <a:avLst/>
          </a:prstGeom>
          <a:noFill/>
          <a:ln/>
        </p:spPr>
        <p:txBody>
          <a:bodyPr wrap="none" lIns="0" tIns="0" rIns="0" bIns="0" rtlCol="0" anchor="t"/>
          <a:lstStyle/>
          <a:p>
            <a:pPr marL="0" indent="0" algn="l">
              <a:lnSpc>
                <a:spcPct val="133000"/>
              </a:lnSpc>
              <a:buNone/>
            </a:pPr>
            <a:r>
              <a:rPr lang="en-US" sz="1450" kern="100" spc="-30" dirty="0">
                <a:solidFill>
                  <a:srgbClr val="272525"/>
                </a:solidFill>
                <a:latin typeface="Inter" pitchFamily="34" charset="0"/>
                <a:ea typeface="Inter" pitchFamily="34" charset="-122"/>
                <a:cs typeface="Inter" pitchFamily="34" charset="-120"/>
              </a:rPr>
              <a:t>Planning vision, proposed reuse, and project allowances</a:t>
            </a:r>
            <a:endParaRPr lang="en-US" sz="14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61475" y="630833"/>
            <a:ext cx="10868745" cy="472480"/>
          </a:xfrm>
          <a:prstGeom prst="rect">
            <a:avLst/>
          </a:prstGeom>
          <a:noFill/>
          <a:ln/>
        </p:spPr>
        <p:txBody>
          <a:bodyPr wrap="none" lIns="0" tIns="0" rIns="0" bIns="0" rtlCol="0" anchor="t"/>
          <a:lstStyle/>
          <a:p>
            <a:pPr marL="0" indent="0" algn="l">
              <a:lnSpc>
                <a:spcPct val="104000"/>
              </a:lnSpc>
              <a:buNone/>
            </a:pPr>
            <a:r>
              <a:rPr lang="en-US" sz="2950" b="1" kern="100" spc="-89" dirty="0">
                <a:solidFill>
                  <a:srgbClr val="000000"/>
                </a:solidFill>
                <a:latin typeface="Inter Bold" pitchFamily="34" charset="0"/>
                <a:ea typeface="Inter Bold" pitchFamily="34" charset="-122"/>
                <a:cs typeface="Inter Bold" pitchFamily="34" charset="-120"/>
              </a:rPr>
              <a:t>Why Infill Matters</a:t>
            </a:r>
            <a:endParaRPr lang="en-US" sz="2950" dirty="0"/>
          </a:p>
        </p:txBody>
      </p:sp>
      <p:sp>
        <p:nvSpPr>
          <p:cNvPr id="3" name="Text 1"/>
          <p:cNvSpPr/>
          <p:nvPr/>
        </p:nvSpPr>
        <p:spPr>
          <a:xfrm>
            <a:off x="661475" y="1393527"/>
            <a:ext cx="5249930" cy="2394545"/>
          </a:xfrm>
          <a:prstGeom prst="rect">
            <a:avLst/>
          </a:prstGeom>
          <a:noFill/>
          <a:ln/>
        </p:spPr>
        <p:txBody>
          <a:bodyPr wrap="square" lIns="0" tIns="0" rIns="0" bIns="0" rtlCol="0" anchor="t">
            <a:normAutofit/>
          </a:bodyPr>
          <a:lstStyle/>
          <a:p>
            <a:pPr marL="0" indent="0" algn="l">
              <a:lnSpc>
                <a:spcPct val="120000"/>
              </a:lnSpc>
              <a:spcAft>
                <a:spcPts val="850"/>
              </a:spcAft>
              <a:buNone/>
            </a:pPr>
            <a:r>
              <a:rPr lang="en-US" sz="1150" kern="100" spc="-24" dirty="0">
                <a:solidFill>
                  <a:srgbClr val="272525"/>
                </a:solidFill>
                <a:latin typeface="Inter" pitchFamily="34" charset="0"/>
                <a:ea typeface="Inter" pitchFamily="34" charset="-122"/>
                <a:cs typeface="Inter" pitchFamily="34" charset="-120"/>
              </a:rPr>
              <a:t>Infill adds activity on already developed or underused downtown land, supports walkable street connections and businesses, and can retain existing architectural assets.</a:t>
            </a:r>
            <a:endParaRPr lang="en-US" sz="1150" dirty="0"/>
          </a:p>
          <a:p>
            <a:pPr marL="0" indent="0" algn="l">
              <a:lnSpc>
                <a:spcPct val="120000"/>
              </a:lnSpc>
              <a:spcAft>
                <a:spcPts val="850"/>
              </a:spcAft>
              <a:buNone/>
            </a:pPr>
            <a:r>
              <a:rPr lang="en-US" sz="1150" kern="100" spc="-24" dirty="0">
                <a:solidFill>
                  <a:srgbClr val="272525"/>
                </a:solidFill>
                <a:latin typeface="Inter" pitchFamily="34" charset="0"/>
                <a:ea typeface="Inter" pitchFamily="34" charset="-122"/>
                <a:cs typeface="Inter" pitchFamily="34" charset="-120"/>
              </a:rPr>
              <a:t>The 2022 Downtown Statesboro Master Plan identifies the Blue Mile as a spine for varied infill linking the Square to the university. Its housing guidance encourages compatible new buildings and rehabilitation of existing structures.</a:t>
            </a:r>
            <a:endParaRPr lang="en-US" sz="1150" dirty="0"/>
          </a:p>
          <a:p>
            <a:pPr marL="0" indent="0" algn="l">
              <a:lnSpc>
                <a:spcPct val="120000"/>
              </a:lnSpc>
              <a:buNone/>
            </a:pPr>
            <a:r>
              <a:rPr lang="en-US" sz="1150" kern="100" spc="-24" dirty="0">
                <a:solidFill>
                  <a:srgbClr val="272525"/>
                </a:solidFill>
                <a:latin typeface="Inter" pitchFamily="34" charset="0"/>
                <a:ea typeface="Inter" pitchFamily="34" charset="-122"/>
                <a:cs typeface="Inter" pitchFamily="34" charset="-120"/>
              </a:rPr>
              <a:t>The older 2014 South Main TAD Redevelopment Plan likewise calls for pedestrian-friendly mixed-use redevelopment and adaptive reuse where possible.</a:t>
            </a:r>
            <a:endParaRPr lang="en-US" sz="1150" dirty="0"/>
          </a:p>
        </p:txBody>
      </p:sp>
      <p:pic>
        <p:nvPicPr>
          <p:cNvPr id="8"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1475" y="4707136"/>
            <a:ext cx="3542219" cy="1520031"/>
          </a:xfrm>
          <a:prstGeom prst="rect">
            <a:avLst/>
          </a:prstGeom>
        </p:spPr>
      </p:pic>
      <p:sp>
        <p:nvSpPr>
          <p:cNvPr id="9" name="Text 5"/>
          <p:cNvSpPr/>
          <p:nvPr/>
        </p:nvSpPr>
        <p:spPr>
          <a:xfrm>
            <a:off x="907928" y="4877395"/>
            <a:ext cx="3125511" cy="236240"/>
          </a:xfrm>
          <a:prstGeom prst="rect">
            <a:avLst/>
          </a:prstGeom>
          <a:noFill/>
          <a:ln/>
        </p:spPr>
        <p:txBody>
          <a:bodyPr wrap="none" lIns="0" tIns="0" rIns="0" bIns="0" rtlCol="0" anchor="t"/>
          <a:lstStyle/>
          <a:p>
            <a:pPr marL="0" indent="0" algn="l">
              <a:lnSpc>
                <a:spcPct val="104000"/>
              </a:lnSpc>
              <a:buNone/>
            </a:pPr>
            <a:r>
              <a:rPr lang="en-US" sz="1450" b="1" kern="100" spc="-45" dirty="0">
                <a:solidFill>
                  <a:srgbClr val="272525"/>
                </a:solidFill>
                <a:latin typeface="Inter Bold" pitchFamily="34" charset="0"/>
                <a:ea typeface="Inter Bold" pitchFamily="34" charset="-122"/>
                <a:cs typeface="Inter Bold" pitchFamily="34" charset="-120"/>
              </a:rPr>
              <a:t>2022 Master Plan</a:t>
            </a:r>
            <a:endParaRPr lang="en-US" sz="1450" dirty="0"/>
          </a:p>
        </p:txBody>
      </p:sp>
      <p:sp>
        <p:nvSpPr>
          <p:cNvPr id="10" name="Text 6"/>
          <p:cNvSpPr/>
          <p:nvPr/>
        </p:nvSpPr>
        <p:spPr>
          <a:xfrm>
            <a:off x="907928" y="5186164"/>
            <a:ext cx="3125511" cy="653058"/>
          </a:xfrm>
          <a:prstGeom prst="rect">
            <a:avLst/>
          </a:prstGeom>
          <a:noFill/>
          <a:ln/>
        </p:spPr>
        <p:txBody>
          <a:bodyPr wrap="square" lIns="0" tIns="0" rIns="0" bIns="0" rtlCol="0" anchor="t">
            <a:normAutofit/>
          </a:bodyPr>
          <a:lstStyle/>
          <a:p>
            <a:pPr marL="0" indent="0" algn="l">
              <a:lnSpc>
                <a:spcPct val="120000"/>
              </a:lnSpc>
              <a:buNone/>
            </a:pPr>
            <a:r>
              <a:rPr lang="en-US" sz="1150" kern="100" spc="-24" dirty="0">
                <a:solidFill>
                  <a:srgbClr val="272525"/>
                </a:solidFill>
                <a:latin typeface="Inter" pitchFamily="34" charset="0"/>
                <a:ea typeface="Inter" pitchFamily="34" charset="-122"/>
                <a:cs typeface="Inter" pitchFamily="34" charset="-120"/>
              </a:rPr>
              <a:t>Blue Mile as infill spine; compatible new buildings and rehabilitation encouraged along the corridor from the Square to the university.</a:t>
            </a:r>
            <a:endParaRPr lang="en-US" sz="1150" dirty="0"/>
          </a:p>
        </p:txBody>
      </p:sp>
      <p:pic>
        <p:nvPicPr>
          <p:cNvPr id="11"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24639" y="4707136"/>
            <a:ext cx="3542318" cy="1520031"/>
          </a:xfrm>
          <a:prstGeom prst="rect">
            <a:avLst/>
          </a:prstGeom>
        </p:spPr>
      </p:pic>
      <p:sp>
        <p:nvSpPr>
          <p:cNvPr id="12" name="Text 7"/>
          <p:cNvSpPr/>
          <p:nvPr/>
        </p:nvSpPr>
        <p:spPr>
          <a:xfrm>
            <a:off x="4571092" y="4877395"/>
            <a:ext cx="3125610" cy="236240"/>
          </a:xfrm>
          <a:prstGeom prst="rect">
            <a:avLst/>
          </a:prstGeom>
          <a:noFill/>
          <a:ln/>
        </p:spPr>
        <p:txBody>
          <a:bodyPr wrap="none" lIns="0" tIns="0" rIns="0" bIns="0" rtlCol="0" anchor="t"/>
          <a:lstStyle/>
          <a:p>
            <a:pPr marL="0" indent="0" algn="l">
              <a:lnSpc>
                <a:spcPct val="104000"/>
              </a:lnSpc>
              <a:buNone/>
            </a:pPr>
            <a:r>
              <a:rPr lang="en-US" sz="1450" b="1" kern="100" spc="-45" dirty="0">
                <a:solidFill>
                  <a:srgbClr val="272525"/>
                </a:solidFill>
                <a:latin typeface="Inter Bold" pitchFamily="34" charset="0"/>
                <a:ea typeface="Inter Bold" pitchFamily="34" charset="-122"/>
                <a:cs typeface="Inter Bold" pitchFamily="34" charset="-120"/>
              </a:rPr>
              <a:t>2014 TAD Plan</a:t>
            </a:r>
            <a:endParaRPr lang="en-US" sz="1450" dirty="0"/>
          </a:p>
        </p:txBody>
      </p:sp>
      <p:sp>
        <p:nvSpPr>
          <p:cNvPr id="13" name="Text 8"/>
          <p:cNvSpPr/>
          <p:nvPr/>
        </p:nvSpPr>
        <p:spPr>
          <a:xfrm>
            <a:off x="4571092" y="5186164"/>
            <a:ext cx="3125610" cy="653058"/>
          </a:xfrm>
          <a:prstGeom prst="rect">
            <a:avLst/>
          </a:prstGeom>
          <a:noFill/>
          <a:ln/>
        </p:spPr>
        <p:txBody>
          <a:bodyPr wrap="square" lIns="0" tIns="0" rIns="0" bIns="0" rtlCol="0" anchor="t">
            <a:normAutofit/>
          </a:bodyPr>
          <a:lstStyle/>
          <a:p>
            <a:pPr marL="0" indent="0" algn="l">
              <a:lnSpc>
                <a:spcPct val="120000"/>
              </a:lnSpc>
              <a:buNone/>
            </a:pPr>
            <a:r>
              <a:rPr lang="en-US" sz="1150" kern="100" spc="-24" dirty="0">
                <a:solidFill>
                  <a:srgbClr val="272525"/>
                </a:solidFill>
                <a:latin typeface="Inter" pitchFamily="34" charset="0"/>
                <a:ea typeface="Inter" pitchFamily="34" charset="-122"/>
                <a:cs typeface="Inter" pitchFamily="34" charset="-120"/>
              </a:rPr>
              <a:t>Pedestrian-friendly mixed-use redevelopment and adaptive reuse called for within the South Main Tax Allocation District.</a:t>
            </a:r>
            <a:endParaRPr lang="en-US" sz="1150" dirty="0"/>
          </a:p>
        </p:txBody>
      </p:sp>
      <p:pic>
        <p:nvPicPr>
          <p:cNvPr id="14" name="Image 3"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87902" y="4707136"/>
            <a:ext cx="3542318" cy="1520031"/>
          </a:xfrm>
          <a:prstGeom prst="rect">
            <a:avLst/>
          </a:prstGeom>
        </p:spPr>
      </p:pic>
      <p:sp>
        <p:nvSpPr>
          <p:cNvPr id="15" name="Text 9"/>
          <p:cNvSpPr/>
          <p:nvPr/>
        </p:nvSpPr>
        <p:spPr>
          <a:xfrm>
            <a:off x="8234355" y="4877395"/>
            <a:ext cx="3125610" cy="236240"/>
          </a:xfrm>
          <a:prstGeom prst="rect">
            <a:avLst/>
          </a:prstGeom>
          <a:noFill/>
          <a:ln/>
        </p:spPr>
        <p:txBody>
          <a:bodyPr wrap="none" lIns="0" tIns="0" rIns="0" bIns="0" rtlCol="0" anchor="t"/>
          <a:lstStyle/>
          <a:p>
            <a:pPr marL="0" indent="0" algn="l">
              <a:lnSpc>
                <a:spcPct val="104000"/>
              </a:lnSpc>
              <a:buNone/>
            </a:pPr>
            <a:r>
              <a:rPr lang="en-US" sz="1450" b="1" kern="100" spc="-45" dirty="0">
                <a:solidFill>
                  <a:srgbClr val="272525"/>
                </a:solidFill>
                <a:latin typeface="Inter Bold" pitchFamily="34" charset="0"/>
                <a:ea typeface="Inter Bold" pitchFamily="34" charset="-122"/>
                <a:cs typeface="Inter Bold" pitchFamily="34" charset="-120"/>
              </a:rPr>
              <a:t>Shared Vision</a:t>
            </a:r>
            <a:endParaRPr lang="en-US" sz="1450" dirty="0"/>
          </a:p>
        </p:txBody>
      </p:sp>
      <p:sp>
        <p:nvSpPr>
          <p:cNvPr id="16" name="Text 10"/>
          <p:cNvSpPr/>
          <p:nvPr/>
        </p:nvSpPr>
        <p:spPr>
          <a:xfrm>
            <a:off x="8234355" y="5186164"/>
            <a:ext cx="3125610" cy="870744"/>
          </a:xfrm>
          <a:prstGeom prst="rect">
            <a:avLst/>
          </a:prstGeom>
          <a:noFill/>
          <a:ln/>
        </p:spPr>
        <p:txBody>
          <a:bodyPr wrap="square" lIns="0" tIns="0" rIns="0" bIns="0" rtlCol="0" anchor="t">
            <a:normAutofit/>
          </a:bodyPr>
          <a:lstStyle/>
          <a:p>
            <a:pPr marL="0" indent="0" algn="l">
              <a:lnSpc>
                <a:spcPct val="120000"/>
              </a:lnSpc>
              <a:buNone/>
            </a:pPr>
            <a:r>
              <a:rPr lang="en-US" sz="1150" kern="100" spc="-24" dirty="0">
                <a:solidFill>
                  <a:srgbClr val="272525"/>
                </a:solidFill>
                <a:latin typeface="Inter" pitchFamily="34" charset="0"/>
                <a:ea typeface="Inter" pitchFamily="34" charset="-122"/>
                <a:cs typeface="Inter" pitchFamily="34" charset="-120"/>
              </a:rPr>
              <a:t>Both plans frame infill as a tool to reconnect downtown destinations — not as a commitment to approve any specific proposal.</a:t>
            </a:r>
            <a:endParaRPr lang="en-US" sz="1150" dirty="0"/>
          </a:p>
        </p:txBody>
      </p:sp>
      <p:pic>
        <p:nvPicPr>
          <p:cNvPr id="19" name="Image 0" descr="preencoded.png">
            <a:extLst>
              <a:ext uri="{FF2B5EF4-FFF2-40B4-BE49-F238E27FC236}">
                <a16:creationId xmlns:a16="http://schemas.microsoft.com/office/drawing/2014/main" id="{39308E50-560A-4756-BAF4-987B1F8A302C}"/>
              </a:ext>
            </a:extLst>
          </p:cNvPr>
          <p:cNvPicPr>
            <a:picLocks noChangeAspect="1"/>
          </p:cNvPicPr>
          <p:nvPr/>
        </p:nvPicPr>
        <p:blipFill>
          <a:blip r:embed="rId5"/>
          <a:stretch>
            <a:fillRect/>
          </a:stretch>
        </p:blipFill>
        <p:spPr>
          <a:xfrm>
            <a:off x="5980260" y="1278979"/>
            <a:ext cx="5549960" cy="309691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61475" y="680839"/>
            <a:ext cx="10868745" cy="465138"/>
          </a:xfrm>
          <a:prstGeom prst="rect">
            <a:avLst/>
          </a:prstGeom>
          <a:noFill/>
          <a:ln/>
        </p:spPr>
        <p:txBody>
          <a:bodyPr wrap="none" lIns="0" tIns="0" rIns="0" bIns="0" rtlCol="0" anchor="t"/>
          <a:lstStyle/>
          <a:p>
            <a:pPr marL="0" indent="0" algn="l">
              <a:lnSpc>
                <a:spcPct val="104000"/>
              </a:lnSpc>
              <a:buNone/>
            </a:pPr>
            <a:r>
              <a:rPr lang="en-US" sz="2900" b="1" kern="100" spc="-88" dirty="0">
                <a:solidFill>
                  <a:srgbClr val="000000"/>
                </a:solidFill>
                <a:latin typeface="Inter Bold" pitchFamily="34" charset="0"/>
                <a:ea typeface="Inter Bold" pitchFamily="34" charset="-122"/>
                <a:cs typeface="Inter Bold" pitchFamily="34" charset="-120"/>
              </a:rPr>
              <a:t>A Real Site: 401 South Main Street</a:t>
            </a:r>
            <a:endParaRPr lang="en-US" sz="2900" dirty="0"/>
          </a:p>
        </p:txBody>
      </p:sp>
      <p:sp>
        <p:nvSpPr>
          <p:cNvPr id="4" name="Shape 1"/>
          <p:cNvSpPr/>
          <p:nvPr/>
        </p:nvSpPr>
        <p:spPr>
          <a:xfrm>
            <a:off x="7968455" y="1453654"/>
            <a:ext cx="1048617" cy="226219"/>
          </a:xfrm>
          <a:prstGeom prst="roundRect">
            <a:avLst>
              <a:gd name="adj" fmla="val 22109"/>
            </a:avLst>
          </a:prstGeom>
          <a:noFill/>
          <a:ln w="6350">
            <a:solidFill>
              <a:srgbClr val="4950BC"/>
            </a:solidFill>
            <a:prstDash val="solid"/>
          </a:ln>
        </p:spPr>
        <p:txBody>
          <a:bodyPr/>
          <a:lstStyle/>
          <a:p>
            <a:endParaRPr/>
          </a:p>
        </p:txBody>
      </p:sp>
      <p:sp>
        <p:nvSpPr>
          <p:cNvPr id="5" name="Text 2"/>
          <p:cNvSpPr/>
          <p:nvPr/>
        </p:nvSpPr>
        <p:spPr>
          <a:xfrm>
            <a:off x="8057750" y="1498302"/>
            <a:ext cx="1479612" cy="136922"/>
          </a:xfrm>
          <a:prstGeom prst="rect">
            <a:avLst/>
          </a:prstGeom>
          <a:noFill/>
          <a:ln/>
        </p:spPr>
        <p:txBody>
          <a:bodyPr wrap="none" lIns="0" tIns="0" rIns="0" bIns="0" rtlCol="0" anchor="t"/>
          <a:lstStyle/>
          <a:p>
            <a:pPr marL="0" indent="0" algn="l">
              <a:lnSpc>
                <a:spcPct val="96000"/>
              </a:lnSpc>
              <a:buNone/>
            </a:pPr>
            <a:r>
              <a:rPr lang="en-US" sz="900" kern="100" spc="-23" dirty="0">
                <a:solidFill>
                  <a:srgbClr val="4950BC"/>
                </a:solidFill>
                <a:latin typeface="Inter" pitchFamily="34" charset="0"/>
                <a:ea typeface="Inter" pitchFamily="34" charset="-122"/>
                <a:cs typeface="Inter" pitchFamily="34" charset="-120"/>
              </a:rPr>
              <a:t>SITE OVERVIEW</a:t>
            </a:r>
            <a:endParaRPr lang="en-US" sz="900" dirty="0"/>
          </a:p>
        </p:txBody>
      </p:sp>
      <p:sp>
        <p:nvSpPr>
          <p:cNvPr id="6" name="Text 3"/>
          <p:cNvSpPr/>
          <p:nvPr/>
        </p:nvSpPr>
        <p:spPr>
          <a:xfrm>
            <a:off x="7968455" y="1726704"/>
            <a:ext cx="3568015" cy="464939"/>
          </a:xfrm>
          <a:prstGeom prst="rect">
            <a:avLst/>
          </a:prstGeom>
          <a:noFill/>
          <a:ln/>
        </p:spPr>
        <p:txBody>
          <a:bodyPr wrap="square" lIns="0" tIns="0" rIns="0" bIns="0" rtlCol="0" anchor="t">
            <a:normAutofit/>
          </a:bodyPr>
          <a:lstStyle/>
          <a:p>
            <a:pPr marL="0" indent="0" algn="l">
              <a:lnSpc>
                <a:spcPct val="104000"/>
              </a:lnSpc>
              <a:buNone/>
            </a:pPr>
            <a:r>
              <a:rPr lang="en-US" sz="1450" b="1" kern="100" spc="-44" dirty="0">
                <a:solidFill>
                  <a:srgbClr val="000000"/>
                </a:solidFill>
                <a:latin typeface="Inter Bold" pitchFamily="34" charset="0"/>
                <a:ea typeface="Inter Bold" pitchFamily="34" charset="-122"/>
                <a:cs typeface="Inter Bold" pitchFamily="34" charset="-120"/>
              </a:rPr>
              <a:t>Five Parcels · 7.54 Acres · Blue Mile Overlay</a:t>
            </a:r>
            <a:endParaRPr lang="en-US" sz="1450" dirty="0"/>
          </a:p>
        </p:txBody>
      </p:sp>
      <p:sp>
        <p:nvSpPr>
          <p:cNvPr id="7" name="Text 4"/>
          <p:cNvSpPr/>
          <p:nvPr/>
        </p:nvSpPr>
        <p:spPr>
          <a:xfrm>
            <a:off x="7968455" y="2308820"/>
            <a:ext cx="3568015" cy="638473"/>
          </a:xfrm>
          <a:prstGeom prst="rect">
            <a:avLst/>
          </a:prstGeom>
          <a:noFill/>
          <a:ln/>
        </p:spPr>
        <p:txBody>
          <a:bodyPr wrap="square" lIns="0" tIns="0" rIns="0" bIns="0" rtlCol="0" anchor="t">
            <a:normAutofit/>
          </a:bodyPr>
          <a:lstStyle/>
          <a:p>
            <a:pPr marL="0" indent="0" algn="l">
              <a:lnSpc>
                <a:spcPct val="119000"/>
              </a:lnSpc>
              <a:buNone/>
            </a:pPr>
            <a:r>
              <a:rPr lang="en-US" sz="1150" kern="100" spc="-23" dirty="0">
                <a:solidFill>
                  <a:srgbClr val="272525"/>
                </a:solidFill>
                <a:latin typeface="Inter" pitchFamily="34" charset="0"/>
                <a:ea typeface="Inter" pitchFamily="34" charset="-122"/>
                <a:cs typeface="Inter" pitchFamily="34" charset="-120"/>
              </a:rPr>
              <a:t>The site spans the South Main / West Brannen / South College area in the heart of the Blue Mile Overlay district.</a:t>
            </a:r>
            <a:endParaRPr lang="en-US" sz="1150" dirty="0"/>
          </a:p>
        </p:txBody>
      </p:sp>
      <p:sp>
        <p:nvSpPr>
          <p:cNvPr id="12" name="Shape 8"/>
          <p:cNvSpPr/>
          <p:nvPr/>
        </p:nvSpPr>
        <p:spPr>
          <a:xfrm>
            <a:off x="661475" y="5138341"/>
            <a:ext cx="5375736" cy="1038721"/>
          </a:xfrm>
          <a:prstGeom prst="roundRect">
            <a:avLst>
              <a:gd name="adj" fmla="val 6019"/>
            </a:avLst>
          </a:prstGeom>
          <a:solidFill>
            <a:srgbClr val="DADBF1"/>
          </a:solidFill>
          <a:ln w="6350">
            <a:solidFill>
              <a:srgbClr val="C0C1D7"/>
            </a:solidFill>
            <a:prstDash val="solid"/>
          </a:ln>
        </p:spPr>
        <p:txBody>
          <a:bodyPr/>
          <a:lstStyle/>
          <a:p>
            <a:endParaRPr/>
          </a:p>
        </p:txBody>
      </p:sp>
      <p:sp>
        <p:nvSpPr>
          <p:cNvPr id="13" name="Text 9"/>
          <p:cNvSpPr/>
          <p:nvPr/>
        </p:nvSpPr>
        <p:spPr>
          <a:xfrm>
            <a:off x="816649" y="5293519"/>
            <a:ext cx="5065387" cy="232470"/>
          </a:xfrm>
          <a:prstGeom prst="rect">
            <a:avLst/>
          </a:prstGeom>
          <a:noFill/>
          <a:ln/>
        </p:spPr>
        <p:txBody>
          <a:bodyPr wrap="none" lIns="0" tIns="0" rIns="0" bIns="0" rtlCol="0" anchor="t"/>
          <a:lstStyle/>
          <a:p>
            <a:pPr marL="0" indent="0" algn="l">
              <a:lnSpc>
                <a:spcPct val="104000"/>
              </a:lnSpc>
              <a:buNone/>
            </a:pPr>
            <a:r>
              <a:rPr lang="en-US" sz="1450" b="1" kern="100" spc="-44" dirty="0">
                <a:solidFill>
                  <a:srgbClr val="272525"/>
                </a:solidFill>
                <a:latin typeface="Inter Bold" pitchFamily="34" charset="0"/>
                <a:ea typeface="Inter Bold" pitchFamily="34" charset="-122"/>
                <a:cs typeface="Inter Bold" pitchFamily="34" charset="-120"/>
              </a:rPr>
              <a:t>Historic Assets</a:t>
            </a:r>
            <a:endParaRPr lang="en-US" sz="1450" dirty="0"/>
          </a:p>
        </p:txBody>
      </p:sp>
      <p:sp>
        <p:nvSpPr>
          <p:cNvPr id="14" name="Text 10"/>
          <p:cNvSpPr/>
          <p:nvPr/>
        </p:nvSpPr>
        <p:spPr>
          <a:xfrm>
            <a:off x="816649" y="5596235"/>
            <a:ext cx="5065387" cy="425648"/>
          </a:xfrm>
          <a:prstGeom prst="rect">
            <a:avLst/>
          </a:prstGeom>
          <a:noFill/>
          <a:ln/>
        </p:spPr>
        <p:txBody>
          <a:bodyPr wrap="square" lIns="0" tIns="0" rIns="0" bIns="0" rtlCol="0" anchor="t">
            <a:normAutofit/>
          </a:bodyPr>
          <a:lstStyle/>
          <a:p>
            <a:pPr marL="0" indent="0" algn="l">
              <a:lnSpc>
                <a:spcPct val="119000"/>
              </a:lnSpc>
              <a:buNone/>
            </a:pPr>
            <a:r>
              <a:rPr lang="en-US" sz="1150" kern="100" spc="-23" dirty="0">
                <a:solidFill>
                  <a:srgbClr val="272525"/>
                </a:solidFill>
                <a:latin typeface="Inter" pitchFamily="34" charset="0"/>
                <a:ea typeface="Inter" pitchFamily="34" charset="-122"/>
                <a:cs typeface="Inter" pitchFamily="34" charset="-120"/>
              </a:rPr>
              <a:t>Former bottling-company site with a historic 1920 brick warehouse and a historic house on the parcels.</a:t>
            </a:r>
            <a:endParaRPr lang="en-US" sz="1150" dirty="0"/>
          </a:p>
        </p:txBody>
      </p:sp>
      <p:sp>
        <p:nvSpPr>
          <p:cNvPr id="15" name="Shape 11"/>
          <p:cNvSpPr/>
          <p:nvPr/>
        </p:nvSpPr>
        <p:spPr>
          <a:xfrm>
            <a:off x="6154385" y="5138341"/>
            <a:ext cx="5375835" cy="1038721"/>
          </a:xfrm>
          <a:prstGeom prst="roundRect">
            <a:avLst>
              <a:gd name="adj" fmla="val 6019"/>
            </a:avLst>
          </a:prstGeom>
          <a:solidFill>
            <a:srgbClr val="DADBF1"/>
          </a:solidFill>
          <a:ln w="6350">
            <a:solidFill>
              <a:srgbClr val="C0C1D7"/>
            </a:solidFill>
            <a:prstDash val="solid"/>
          </a:ln>
        </p:spPr>
        <p:txBody>
          <a:bodyPr/>
          <a:lstStyle/>
          <a:p>
            <a:endParaRPr/>
          </a:p>
        </p:txBody>
      </p:sp>
      <p:sp>
        <p:nvSpPr>
          <p:cNvPr id="16" name="Text 12"/>
          <p:cNvSpPr/>
          <p:nvPr/>
        </p:nvSpPr>
        <p:spPr>
          <a:xfrm>
            <a:off x="6309559" y="5293519"/>
            <a:ext cx="5065487" cy="232470"/>
          </a:xfrm>
          <a:prstGeom prst="rect">
            <a:avLst/>
          </a:prstGeom>
          <a:noFill/>
          <a:ln/>
        </p:spPr>
        <p:txBody>
          <a:bodyPr wrap="none" lIns="0" tIns="0" rIns="0" bIns="0" rtlCol="0" anchor="t"/>
          <a:lstStyle/>
          <a:p>
            <a:pPr marL="0" indent="0" algn="l">
              <a:lnSpc>
                <a:spcPct val="104000"/>
              </a:lnSpc>
              <a:buNone/>
            </a:pPr>
            <a:r>
              <a:rPr lang="en-US" sz="1450" b="1" kern="100" spc="-44" dirty="0">
                <a:solidFill>
                  <a:srgbClr val="272525"/>
                </a:solidFill>
                <a:latin typeface="Inter Bold" pitchFamily="34" charset="0"/>
                <a:ea typeface="Inter Bold" pitchFamily="34" charset="-122"/>
                <a:cs typeface="Inter Bold" pitchFamily="34" charset="-120"/>
              </a:rPr>
              <a:t>Environmental Constraints</a:t>
            </a:r>
            <a:endParaRPr lang="en-US" sz="1450" dirty="0"/>
          </a:p>
        </p:txBody>
      </p:sp>
      <p:sp>
        <p:nvSpPr>
          <p:cNvPr id="17" name="Text 13"/>
          <p:cNvSpPr/>
          <p:nvPr/>
        </p:nvSpPr>
        <p:spPr>
          <a:xfrm>
            <a:off x="6309559" y="5596235"/>
            <a:ext cx="5065487" cy="425648"/>
          </a:xfrm>
          <a:prstGeom prst="rect">
            <a:avLst/>
          </a:prstGeom>
          <a:noFill/>
          <a:ln/>
        </p:spPr>
        <p:txBody>
          <a:bodyPr wrap="square" lIns="0" tIns="0" rIns="0" bIns="0" rtlCol="0" anchor="t">
            <a:normAutofit/>
          </a:bodyPr>
          <a:lstStyle/>
          <a:p>
            <a:pPr marL="0" indent="0" algn="l">
              <a:lnSpc>
                <a:spcPct val="119000"/>
              </a:lnSpc>
              <a:buNone/>
            </a:pPr>
            <a:r>
              <a:rPr lang="en-US" sz="1150" kern="100" spc="-23" dirty="0">
                <a:solidFill>
                  <a:srgbClr val="272525"/>
                </a:solidFill>
                <a:latin typeface="Inter" pitchFamily="34" charset="0"/>
                <a:ea typeface="Inter" pitchFamily="34" charset="-122"/>
                <a:cs typeface="Inter" pitchFamily="34" charset="-120"/>
              </a:rPr>
              <a:t>Report identifies a floodplain/floodway and wetlands present on portions of the site requiring review.</a:t>
            </a:r>
            <a:endParaRPr lang="en-US" sz="1150" dirty="0"/>
          </a:p>
        </p:txBody>
      </p:sp>
      <p:pic>
        <p:nvPicPr>
          <p:cNvPr id="18" name="Picture 17">
            <a:extLst>
              <a:ext uri="{FF2B5EF4-FFF2-40B4-BE49-F238E27FC236}">
                <a16:creationId xmlns:a16="http://schemas.microsoft.com/office/drawing/2014/main" id="{AF751C53-583E-48D8-9263-F3C7CC87C48B}"/>
              </a:ext>
            </a:extLst>
          </p:cNvPr>
          <p:cNvPicPr>
            <a:picLocks noChangeAspect="1"/>
          </p:cNvPicPr>
          <p:nvPr/>
        </p:nvPicPr>
        <p:blipFill>
          <a:blip r:embed="rId3"/>
          <a:stretch>
            <a:fillRect/>
          </a:stretch>
        </p:blipFill>
        <p:spPr>
          <a:xfrm>
            <a:off x="816648" y="1301154"/>
            <a:ext cx="5024365" cy="350573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5233360" y="603746"/>
            <a:ext cx="6296860" cy="413445"/>
          </a:xfrm>
          <a:prstGeom prst="rect">
            <a:avLst/>
          </a:prstGeom>
          <a:noFill/>
          <a:ln/>
        </p:spPr>
        <p:txBody>
          <a:bodyPr wrap="none" lIns="0" tIns="0" rIns="0" bIns="0" rtlCol="0" anchor="t"/>
          <a:lstStyle/>
          <a:p>
            <a:pPr marL="0" indent="0" algn="l">
              <a:lnSpc>
                <a:spcPct val="104000"/>
              </a:lnSpc>
              <a:buNone/>
            </a:pPr>
            <a:r>
              <a:rPr lang="en-US" sz="2600" b="1" kern="100" spc="-78" dirty="0">
                <a:solidFill>
                  <a:srgbClr val="000000"/>
                </a:solidFill>
                <a:latin typeface="Inter Bold" pitchFamily="34" charset="0"/>
                <a:ea typeface="Inter Bold" pitchFamily="34" charset="-122"/>
                <a:cs typeface="Inter Bold" pitchFamily="34" charset="-120"/>
              </a:rPr>
              <a:t>What the Applicant Proposes</a:t>
            </a:r>
            <a:endParaRPr lang="en-US" sz="2600" dirty="0"/>
          </a:p>
        </p:txBody>
      </p:sp>
      <p:pic>
        <p:nvPicPr>
          <p:cNvPr id="5"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33360" y="1620242"/>
            <a:ext cx="264610" cy="264616"/>
          </a:xfrm>
          <a:prstGeom prst="rect">
            <a:avLst/>
          </a:prstGeom>
        </p:spPr>
      </p:pic>
      <p:sp>
        <p:nvSpPr>
          <p:cNvPr id="6" name="Text 2"/>
          <p:cNvSpPr/>
          <p:nvPr/>
        </p:nvSpPr>
        <p:spPr>
          <a:xfrm>
            <a:off x="5233360" y="2000548"/>
            <a:ext cx="6296860" cy="206673"/>
          </a:xfrm>
          <a:prstGeom prst="rect">
            <a:avLst/>
          </a:prstGeom>
          <a:noFill/>
          <a:ln/>
        </p:spPr>
        <p:txBody>
          <a:bodyPr wrap="none" lIns="0" tIns="0" rIns="0" bIns="0" rtlCol="0" anchor="t"/>
          <a:lstStyle/>
          <a:p>
            <a:pPr marL="0" indent="0" algn="l">
              <a:lnSpc>
                <a:spcPct val="104000"/>
              </a:lnSpc>
              <a:buNone/>
            </a:pPr>
            <a:r>
              <a:rPr lang="en-US" sz="1300" b="1" kern="100" spc="-39" dirty="0">
                <a:solidFill>
                  <a:srgbClr val="272525"/>
                </a:solidFill>
                <a:latin typeface="Inter Bold" pitchFamily="34" charset="0"/>
                <a:ea typeface="Inter Bold" pitchFamily="34" charset="-122"/>
                <a:cs typeface="Inter Bold" pitchFamily="34" charset="-120"/>
              </a:rPr>
              <a:t>Restaurant &amp; Brewery</a:t>
            </a:r>
            <a:endParaRPr lang="en-US" sz="1300" dirty="0"/>
          </a:p>
        </p:txBody>
      </p:sp>
      <p:sp>
        <p:nvSpPr>
          <p:cNvPr id="7" name="Text 3"/>
          <p:cNvSpPr/>
          <p:nvPr/>
        </p:nvSpPr>
        <p:spPr>
          <a:xfrm>
            <a:off x="5233360" y="2262783"/>
            <a:ext cx="6296860" cy="359966"/>
          </a:xfrm>
          <a:prstGeom prst="rect">
            <a:avLst/>
          </a:prstGeom>
          <a:noFill/>
          <a:ln/>
        </p:spPr>
        <p:txBody>
          <a:bodyPr wrap="square" lIns="0" tIns="0" rIns="0" bIns="0" rtlCol="0" anchor="t">
            <a:normAutofit/>
          </a:bodyPr>
          <a:lstStyle/>
          <a:p>
            <a:pPr marL="0" indent="0" algn="l">
              <a:lnSpc>
                <a:spcPct val="113000"/>
              </a:lnSpc>
              <a:buNone/>
            </a:pPr>
            <a:r>
              <a:rPr lang="en-US" sz="1000" kern="100" spc="-21" dirty="0">
                <a:solidFill>
                  <a:srgbClr val="272525"/>
                </a:solidFill>
                <a:latin typeface="Inter" pitchFamily="34" charset="0"/>
                <a:ea typeface="Inter" pitchFamily="34" charset="-122"/>
                <a:cs typeface="Inter" pitchFamily="34" charset="-120"/>
              </a:rPr>
              <a:t>Proposed in the historic 1920 warehouse fronting South Main Street — adaptive reuse of the existing brick structure.</a:t>
            </a:r>
            <a:endParaRPr lang="en-US" sz="1000" dirty="0"/>
          </a:p>
        </p:txBody>
      </p:sp>
      <p:pic>
        <p:nvPicPr>
          <p:cNvPr id="8"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33360" y="2807990"/>
            <a:ext cx="264610" cy="264616"/>
          </a:xfrm>
          <a:prstGeom prst="rect">
            <a:avLst/>
          </a:prstGeom>
        </p:spPr>
      </p:pic>
      <p:sp>
        <p:nvSpPr>
          <p:cNvPr id="9" name="Text 4"/>
          <p:cNvSpPr/>
          <p:nvPr/>
        </p:nvSpPr>
        <p:spPr>
          <a:xfrm>
            <a:off x="5233360" y="3188295"/>
            <a:ext cx="6296860" cy="206673"/>
          </a:xfrm>
          <a:prstGeom prst="rect">
            <a:avLst/>
          </a:prstGeom>
          <a:noFill/>
          <a:ln/>
        </p:spPr>
        <p:txBody>
          <a:bodyPr wrap="none" lIns="0" tIns="0" rIns="0" bIns="0" rtlCol="0" anchor="t"/>
          <a:lstStyle/>
          <a:p>
            <a:pPr marL="0" indent="0" algn="l">
              <a:lnSpc>
                <a:spcPct val="104000"/>
              </a:lnSpc>
              <a:buNone/>
            </a:pPr>
            <a:r>
              <a:rPr lang="en-US" sz="1300" b="1" kern="100" spc="-39" dirty="0">
                <a:solidFill>
                  <a:srgbClr val="272525"/>
                </a:solidFill>
                <a:latin typeface="Inter Bold" pitchFamily="34" charset="0"/>
                <a:ea typeface="Inter Bold" pitchFamily="34" charset="-122"/>
                <a:cs typeface="Inter Bold" pitchFamily="34" charset="-120"/>
              </a:rPr>
              <a:t>Apartment Buildings</a:t>
            </a:r>
            <a:endParaRPr lang="en-US" sz="1300" dirty="0"/>
          </a:p>
        </p:txBody>
      </p:sp>
      <p:sp>
        <p:nvSpPr>
          <p:cNvPr id="10" name="Text 5"/>
          <p:cNvSpPr/>
          <p:nvPr/>
        </p:nvSpPr>
        <p:spPr>
          <a:xfrm>
            <a:off x="5233360" y="3450530"/>
            <a:ext cx="6296860" cy="359966"/>
          </a:xfrm>
          <a:prstGeom prst="rect">
            <a:avLst/>
          </a:prstGeom>
          <a:noFill/>
          <a:ln/>
        </p:spPr>
        <p:txBody>
          <a:bodyPr wrap="square" lIns="0" tIns="0" rIns="0" bIns="0" rtlCol="0" anchor="t">
            <a:normAutofit/>
          </a:bodyPr>
          <a:lstStyle/>
          <a:p>
            <a:pPr marL="0" indent="0" algn="l">
              <a:lnSpc>
                <a:spcPct val="113000"/>
              </a:lnSpc>
              <a:buNone/>
            </a:pPr>
            <a:r>
              <a:rPr lang="en-US" sz="1000" kern="100" spc="-21" dirty="0">
                <a:solidFill>
                  <a:srgbClr val="272525"/>
                </a:solidFill>
                <a:latin typeface="Inter" pitchFamily="34" charset="0"/>
                <a:ea typeface="Inter" pitchFamily="34" charset="-122"/>
                <a:cs typeface="Inter" pitchFamily="34" charset="-120"/>
              </a:rPr>
              <a:t>Four apartment buildings with approximately 108 units / 240 student-housing beds proposed along South College.</a:t>
            </a:r>
            <a:endParaRPr lang="en-US" sz="1000" dirty="0"/>
          </a:p>
        </p:txBody>
      </p:sp>
      <p:pic>
        <p:nvPicPr>
          <p:cNvPr id="11"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33360" y="3995737"/>
            <a:ext cx="264610" cy="264616"/>
          </a:xfrm>
          <a:prstGeom prst="rect">
            <a:avLst/>
          </a:prstGeom>
        </p:spPr>
      </p:pic>
      <p:sp>
        <p:nvSpPr>
          <p:cNvPr id="12" name="Text 6"/>
          <p:cNvSpPr/>
          <p:nvPr/>
        </p:nvSpPr>
        <p:spPr>
          <a:xfrm>
            <a:off x="5233360" y="4376043"/>
            <a:ext cx="6296860" cy="206673"/>
          </a:xfrm>
          <a:prstGeom prst="rect">
            <a:avLst/>
          </a:prstGeom>
          <a:noFill/>
          <a:ln/>
        </p:spPr>
        <p:txBody>
          <a:bodyPr wrap="none" lIns="0" tIns="0" rIns="0" bIns="0" rtlCol="0" anchor="t"/>
          <a:lstStyle/>
          <a:p>
            <a:pPr marL="0" indent="0" algn="l">
              <a:lnSpc>
                <a:spcPct val="104000"/>
              </a:lnSpc>
              <a:buNone/>
            </a:pPr>
            <a:r>
              <a:rPr lang="en-US" sz="1300" b="1" kern="100" spc="-39" dirty="0">
                <a:solidFill>
                  <a:srgbClr val="272525"/>
                </a:solidFill>
                <a:latin typeface="Inter Bold" pitchFamily="34" charset="0"/>
                <a:ea typeface="Inter Bold" pitchFamily="34" charset="-122"/>
                <a:cs typeface="Inter Bold" pitchFamily="34" charset="-120"/>
              </a:rPr>
              <a:t>Historic House</a:t>
            </a:r>
            <a:endParaRPr lang="en-US" sz="1300" dirty="0"/>
          </a:p>
        </p:txBody>
      </p:sp>
      <p:sp>
        <p:nvSpPr>
          <p:cNvPr id="13" name="Text 7"/>
          <p:cNvSpPr/>
          <p:nvPr/>
        </p:nvSpPr>
        <p:spPr>
          <a:xfrm>
            <a:off x="5233360" y="4638278"/>
            <a:ext cx="6296860" cy="179983"/>
          </a:xfrm>
          <a:prstGeom prst="rect">
            <a:avLst/>
          </a:prstGeom>
          <a:noFill/>
          <a:ln/>
        </p:spPr>
        <p:txBody>
          <a:bodyPr wrap="none" lIns="0" tIns="0" rIns="0" bIns="0" rtlCol="0" anchor="t"/>
          <a:lstStyle/>
          <a:p>
            <a:pPr marL="0" indent="0" algn="l">
              <a:lnSpc>
                <a:spcPct val="113000"/>
              </a:lnSpc>
              <a:buNone/>
            </a:pPr>
            <a:r>
              <a:rPr lang="en-US" sz="1000" kern="100" spc="-21" dirty="0">
                <a:solidFill>
                  <a:srgbClr val="272525"/>
                </a:solidFill>
                <a:latin typeface="Inter" pitchFamily="34" charset="0"/>
                <a:ea typeface="Inter" pitchFamily="34" charset="-122"/>
                <a:cs typeface="Inter" pitchFamily="34" charset="-120"/>
              </a:rPr>
              <a:t>Maintaining the historic house as a marker, allowing for the application of historic tax credits. </a:t>
            </a:r>
            <a:endParaRPr lang="en-US" sz="1000" dirty="0"/>
          </a:p>
        </p:txBody>
      </p:sp>
      <p:pic>
        <p:nvPicPr>
          <p:cNvPr id="14" name="Image 4"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33360" y="5003502"/>
            <a:ext cx="264610" cy="264616"/>
          </a:xfrm>
          <a:prstGeom prst="rect">
            <a:avLst/>
          </a:prstGeom>
        </p:spPr>
      </p:pic>
      <p:sp>
        <p:nvSpPr>
          <p:cNvPr id="15" name="Text 8"/>
          <p:cNvSpPr/>
          <p:nvPr/>
        </p:nvSpPr>
        <p:spPr>
          <a:xfrm>
            <a:off x="5233360" y="5383808"/>
            <a:ext cx="6296860" cy="206673"/>
          </a:xfrm>
          <a:prstGeom prst="rect">
            <a:avLst/>
          </a:prstGeom>
          <a:noFill/>
          <a:ln/>
        </p:spPr>
        <p:txBody>
          <a:bodyPr wrap="none" lIns="0" tIns="0" rIns="0" bIns="0" rtlCol="0" anchor="t"/>
          <a:lstStyle/>
          <a:p>
            <a:pPr marL="0" indent="0" algn="l">
              <a:lnSpc>
                <a:spcPct val="104000"/>
              </a:lnSpc>
              <a:buNone/>
            </a:pPr>
            <a:r>
              <a:rPr lang="en-US" sz="1300" b="1" kern="100" spc="-39" dirty="0">
                <a:solidFill>
                  <a:srgbClr val="272525"/>
                </a:solidFill>
                <a:latin typeface="Inter Bold" pitchFamily="34" charset="0"/>
                <a:ea typeface="Inter Bold" pitchFamily="34" charset="-122"/>
                <a:cs typeface="Inter Bold" pitchFamily="34" charset="-120"/>
              </a:rPr>
              <a:t>Amenities</a:t>
            </a:r>
            <a:endParaRPr lang="en-US" sz="1300" dirty="0"/>
          </a:p>
        </p:txBody>
      </p:sp>
      <p:sp>
        <p:nvSpPr>
          <p:cNvPr id="16" name="Text 9"/>
          <p:cNvSpPr/>
          <p:nvPr/>
        </p:nvSpPr>
        <p:spPr>
          <a:xfrm>
            <a:off x="5233360" y="5646043"/>
            <a:ext cx="6296860" cy="359966"/>
          </a:xfrm>
          <a:prstGeom prst="rect">
            <a:avLst/>
          </a:prstGeom>
          <a:noFill/>
          <a:ln/>
        </p:spPr>
        <p:txBody>
          <a:bodyPr wrap="square" lIns="0" tIns="0" rIns="0" bIns="0" rtlCol="0" anchor="t">
            <a:normAutofit/>
          </a:bodyPr>
          <a:lstStyle/>
          <a:p>
            <a:pPr marL="0" indent="0" algn="l">
              <a:lnSpc>
                <a:spcPct val="113000"/>
              </a:lnSpc>
              <a:buNone/>
            </a:pPr>
            <a:r>
              <a:rPr lang="en-US" sz="1000" kern="100" spc="-21" dirty="0">
                <a:solidFill>
                  <a:srgbClr val="272525"/>
                </a:solidFill>
                <a:latin typeface="Inter" pitchFamily="34" charset="0"/>
                <a:ea typeface="Inter" pitchFamily="34" charset="-122"/>
                <a:cs typeface="Inter" pitchFamily="34" charset="-120"/>
              </a:rPr>
              <a:t>Clubhouse, outdoor dining, and a proposed walking trail along the railroad corridor are included in the proposal.</a:t>
            </a:r>
            <a:endParaRPr lang="en-US" sz="1000" dirty="0"/>
          </a:p>
        </p:txBody>
      </p:sp>
      <p:pic>
        <p:nvPicPr>
          <p:cNvPr id="19" name="Picture 18">
            <a:extLst>
              <a:ext uri="{FF2B5EF4-FFF2-40B4-BE49-F238E27FC236}">
                <a16:creationId xmlns:a16="http://schemas.microsoft.com/office/drawing/2014/main" id="{C92661FD-DA03-44A4-8ACF-11863112501A}"/>
              </a:ext>
            </a:extLst>
          </p:cNvPr>
          <p:cNvPicPr>
            <a:picLocks noChangeAspect="1"/>
          </p:cNvPicPr>
          <p:nvPr/>
        </p:nvPicPr>
        <p:blipFill>
          <a:blip r:embed="rId11"/>
          <a:stretch>
            <a:fillRect/>
          </a:stretch>
        </p:blipFill>
        <p:spPr>
          <a:xfrm rot="16200000">
            <a:off x="-900760" y="933274"/>
            <a:ext cx="6792969" cy="49914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61475" y="711200"/>
            <a:ext cx="10868745" cy="561181"/>
          </a:xfrm>
          <a:prstGeom prst="rect">
            <a:avLst/>
          </a:prstGeom>
          <a:noFill/>
          <a:ln/>
        </p:spPr>
        <p:txBody>
          <a:bodyPr wrap="none" lIns="0" tIns="0" rIns="0" bIns="0" rtlCol="0" anchor="t"/>
          <a:lstStyle/>
          <a:p>
            <a:pPr marL="0" indent="0" algn="l">
              <a:lnSpc>
                <a:spcPct val="104000"/>
              </a:lnSpc>
              <a:buNone/>
            </a:pPr>
            <a:r>
              <a:rPr lang="en-US" sz="3500" b="1" kern="100" spc="-106" dirty="0">
                <a:solidFill>
                  <a:srgbClr val="000000"/>
                </a:solidFill>
                <a:latin typeface="Inter Bold" pitchFamily="34" charset="0"/>
                <a:ea typeface="Inter Bold" pitchFamily="34" charset="-122"/>
                <a:cs typeface="Inter Bold" pitchFamily="34" charset="-120"/>
              </a:rPr>
              <a:t>Allowances Are Paired with Standards</a:t>
            </a:r>
            <a:endParaRPr lang="en-US" sz="3500" dirty="0"/>
          </a:p>
        </p:txBody>
      </p:sp>
      <p:sp>
        <p:nvSpPr>
          <p:cNvPr id="3" name="Text 1"/>
          <p:cNvSpPr/>
          <p:nvPr/>
        </p:nvSpPr>
        <p:spPr>
          <a:xfrm>
            <a:off x="661475" y="1613495"/>
            <a:ext cx="10868745" cy="560189"/>
          </a:xfrm>
          <a:prstGeom prst="rect">
            <a:avLst/>
          </a:prstGeom>
          <a:noFill/>
          <a:ln/>
        </p:spPr>
        <p:txBody>
          <a:bodyPr wrap="square" lIns="0" tIns="0" rIns="0" bIns="0" rtlCol="0" anchor="t">
            <a:normAutofit/>
          </a:bodyPr>
          <a:lstStyle/>
          <a:p>
            <a:pPr marL="0" indent="0" algn="l">
              <a:lnSpc>
                <a:spcPct val="130000"/>
              </a:lnSpc>
              <a:buNone/>
            </a:pPr>
            <a:r>
              <a:rPr lang="en-US" sz="1400" kern="100" spc="-28" dirty="0">
                <a:solidFill>
                  <a:srgbClr val="272525"/>
                </a:solidFill>
                <a:latin typeface="Inter" pitchFamily="34" charset="0"/>
                <a:ea typeface="Inter" pitchFamily="34" charset="-122"/>
                <a:cs typeface="Inter" pitchFamily="34" charset="-120"/>
              </a:rPr>
              <a:t>Staff compared the proposal against applicable PUD mixed-use and Blue Mile Overlay standards. The table below reflects staff-report comparisons — not an independent legal determination.</a:t>
            </a:r>
            <a:endParaRPr lang="en-US" sz="14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61475" y="2365573"/>
          <a:ext cx="10868746" cy="3352519"/>
        </p:xfrm>
        <a:graphic>
          <a:graphicData uri="http://schemas.openxmlformats.org/drawingml/2006/table">
            <a:tbl>
              <a:tblPr/>
              <a:tblGrid>
                <a:gridCol w="3804101">
                  <a:extLst>
                    <a:ext uri="{9D8B030D-6E8A-4147-A177-3AD203B41FA5}">
                      <a16:colId xmlns:a16="http://schemas.microsoft.com/office/drawing/2014/main" val="20000"/>
                    </a:ext>
                  </a:extLst>
                </a:gridCol>
                <a:gridCol w="3477987">
                  <a:extLst>
                    <a:ext uri="{9D8B030D-6E8A-4147-A177-3AD203B41FA5}">
                      <a16:colId xmlns:a16="http://schemas.microsoft.com/office/drawing/2014/main" val="20001"/>
                    </a:ext>
                  </a:extLst>
                </a:gridCol>
                <a:gridCol w="3586658">
                  <a:extLst>
                    <a:ext uri="{9D8B030D-6E8A-4147-A177-3AD203B41FA5}">
                      <a16:colId xmlns:a16="http://schemas.microsoft.com/office/drawing/2014/main" val="20002"/>
                    </a:ext>
                  </a:extLst>
                </a:gridCol>
              </a:tblGrid>
              <a:tr h="500546">
                <a:tc>
                  <a:txBody>
                    <a:bodyPr/>
                    <a:lstStyle/>
                    <a:p>
                      <a:pPr marL="0" indent="0" algn="l">
                        <a:buNone/>
                      </a:pPr>
                      <a:r>
                        <a:rPr lang="en-US" sz="1400" b="1" kern="100" spc="-28" dirty="0">
                          <a:solidFill>
                            <a:srgbClr val="272525"/>
                          </a:solidFill>
                          <a:latin typeface="Inter" pitchFamily="34" charset="0"/>
                          <a:ea typeface="Inter" pitchFamily="34" charset="-122"/>
                          <a:cs typeface="Inter" pitchFamily="34" charset="-120"/>
                        </a:rPr>
                        <a:t>Standard</a:t>
                      </a:r>
                      <a:endParaRPr lang="en-US" sz="1400" dirty="0">
                        <a:latin typeface="Inter" charset="0"/>
                        <a:ea typeface="Inter" charset="0"/>
                        <a:cs typeface="Inter" charset="0"/>
                      </a:endParaRPr>
                    </a:p>
                  </a:txBody>
                  <a:tcPr marL="179568" marR="179568" marT="6350" marB="6350" anchor="ctr">
                    <a:lnL w="12700" cap="flat" cmpd="sng" algn="ctr">
                      <a:solidFill>
                        <a:srgbClr val="C0C1D7"/>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C0C1D7"/>
                      </a:solidFill>
                      <a:prstDash val="solid"/>
                      <a:round/>
                      <a:headEnd type="none" w="med" len="med"/>
                      <a:tailEnd type="none" w="med" len="med"/>
                    </a:lnT>
                    <a:lnB w="12700" cap="flat" cmpd="sng" algn="ctr">
                      <a:solidFill>
                        <a:srgbClr val="C0C1D7"/>
                      </a:solidFill>
                      <a:prstDash val="solid"/>
                      <a:round/>
                      <a:headEnd type="none" w="med" len="med"/>
                      <a:tailEnd type="none" w="med" len="med"/>
                    </a:lnB>
                  </a:tcPr>
                </a:tc>
                <a:tc>
                  <a:txBody>
                    <a:bodyPr/>
                    <a:lstStyle/>
                    <a:p>
                      <a:pPr marL="0" indent="0" algn="l">
                        <a:buNone/>
                      </a:pPr>
                      <a:r>
                        <a:rPr lang="en-US" sz="1400" b="1" kern="100" spc="-28" dirty="0">
                          <a:solidFill>
                            <a:srgbClr val="272525"/>
                          </a:solidFill>
                          <a:latin typeface="Inter" pitchFamily="34" charset="0"/>
                          <a:ea typeface="Inter" pitchFamily="34" charset="-122"/>
                          <a:cs typeface="Inter" pitchFamily="34" charset="-120"/>
                        </a:rPr>
                        <a:t>Requirement</a:t>
                      </a:r>
                      <a:endParaRPr lang="en-US" sz="1400" dirty="0">
                        <a:latin typeface="Inter" charset="0"/>
                        <a:ea typeface="Inter" charset="0"/>
                        <a:cs typeface="Inter" charset="0"/>
                      </a:endParaRPr>
                    </a:p>
                  </a:txBody>
                  <a:tcPr marL="179568" marR="179568"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C0C1D7"/>
                      </a:solidFill>
                      <a:prstDash val="solid"/>
                      <a:round/>
                      <a:headEnd type="none" w="med" len="med"/>
                      <a:tailEnd type="none" w="med" len="med"/>
                    </a:lnT>
                    <a:lnB w="12700" cap="flat" cmpd="sng" algn="ctr">
                      <a:solidFill>
                        <a:srgbClr val="C0C1D7"/>
                      </a:solidFill>
                      <a:prstDash val="solid"/>
                      <a:round/>
                      <a:headEnd type="none" w="med" len="med"/>
                      <a:tailEnd type="none" w="med" len="med"/>
                    </a:lnB>
                  </a:tcPr>
                </a:tc>
                <a:tc>
                  <a:txBody>
                    <a:bodyPr/>
                    <a:lstStyle/>
                    <a:p>
                      <a:pPr marL="0" indent="0" algn="l">
                        <a:buNone/>
                      </a:pPr>
                      <a:r>
                        <a:rPr lang="en-US" sz="1400" b="1" kern="100" spc="-28" dirty="0">
                          <a:solidFill>
                            <a:srgbClr val="272525"/>
                          </a:solidFill>
                          <a:latin typeface="Inter" pitchFamily="34" charset="0"/>
                          <a:ea typeface="Inter" pitchFamily="34" charset="-122"/>
                          <a:cs typeface="Inter" pitchFamily="34" charset="-120"/>
                        </a:rPr>
                        <a:t>Proposal (per staff report)</a:t>
                      </a:r>
                      <a:endParaRPr lang="en-US" sz="1400" dirty="0">
                        <a:latin typeface="Inter" charset="0"/>
                        <a:ea typeface="Inter" charset="0"/>
                        <a:cs typeface="Inter" charset="0"/>
                      </a:endParaRPr>
                    </a:p>
                  </a:txBody>
                  <a:tcPr marL="179568" marR="179568" marT="6350" marB="6350" anchor="ctr">
                    <a:lnL w="12700" cap="flat" cmpd="sng" algn="ctr">
                      <a:solidFill>
                        <a:srgbClr val="FFFFFF"/>
                      </a:solidFill>
                      <a:prstDash val="solid"/>
                      <a:round/>
                      <a:headEnd type="none" w="med" len="med"/>
                      <a:tailEnd type="none" w="med" len="med"/>
                    </a:lnL>
                    <a:lnR w="12700" cap="flat" cmpd="sng" algn="ctr">
                      <a:solidFill>
                        <a:srgbClr val="C0C1D7"/>
                      </a:solidFill>
                      <a:prstDash val="solid"/>
                      <a:round/>
                      <a:headEnd type="none" w="med" len="med"/>
                      <a:tailEnd type="none" w="med" len="med"/>
                    </a:lnR>
                    <a:lnT w="12700" cap="flat" cmpd="sng" algn="ctr">
                      <a:solidFill>
                        <a:srgbClr val="C0C1D7"/>
                      </a:solidFill>
                      <a:prstDash val="solid"/>
                      <a:round/>
                      <a:headEnd type="none" w="med" len="med"/>
                      <a:tailEnd type="none" w="med" len="med"/>
                    </a:lnT>
                    <a:lnB w="12700" cap="flat" cmpd="sng" algn="ctr">
                      <a:solidFill>
                        <a:srgbClr val="C0C1D7"/>
                      </a:solidFill>
                      <a:prstDash val="solid"/>
                      <a:round/>
                      <a:headEnd type="none" w="med" len="med"/>
                      <a:tailEnd type="none" w="med" len="med"/>
                    </a:lnB>
                  </a:tcPr>
                </a:tc>
                <a:extLst>
                  <a:ext uri="{0D108BD9-81ED-4DB2-BD59-A6C34878D82A}">
                    <a16:rowId xmlns:a16="http://schemas.microsoft.com/office/drawing/2014/main" val="10000"/>
                  </a:ext>
                </a:extLst>
              </a:tr>
              <a:tr h="503721">
                <a:tc>
                  <a:txBody>
                    <a:bodyPr/>
                    <a:lstStyle/>
                    <a:p>
                      <a:pPr marL="0" indent="0" algn="l">
                        <a:buNone/>
                      </a:pPr>
                      <a:r>
                        <a:rPr lang="en-US" sz="1400" kern="100" spc="-28" dirty="0">
                          <a:solidFill>
                            <a:srgbClr val="272525"/>
                          </a:solidFill>
                          <a:latin typeface="Inter" pitchFamily="34" charset="0"/>
                          <a:ea typeface="Inter" pitchFamily="34" charset="-122"/>
                          <a:cs typeface="Inter" pitchFamily="34" charset="-120"/>
                        </a:rPr>
                        <a:t>PUD Mixed-Use: Residential component</a:t>
                      </a:r>
                      <a:endParaRPr lang="en-US" sz="1400" dirty="0">
                        <a:latin typeface="Inter" charset="0"/>
                        <a:ea typeface="Inter" charset="0"/>
                        <a:cs typeface="Inter" charset="0"/>
                      </a:endParaRPr>
                    </a:p>
                  </a:txBody>
                  <a:tcPr marL="179568" marR="179568" marT="6350" marB="6350" anchor="ctr">
                    <a:lnL w="12700" cap="flat" cmpd="sng" algn="ctr">
                      <a:solidFill>
                        <a:srgbClr val="C0C1D7"/>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C0C1D7"/>
                      </a:solidFill>
                      <a:prstDash val="solid"/>
                      <a:round/>
                      <a:headEnd type="none" w="med" len="med"/>
                      <a:tailEnd type="none" w="med" len="med"/>
                    </a:lnT>
                    <a:lnB w="12700" cap="flat" cmpd="sng" algn="ctr">
                      <a:solidFill>
                        <a:srgbClr val="C0C1D7"/>
                      </a:solidFill>
                      <a:prstDash val="solid"/>
                      <a:round/>
                      <a:headEnd type="none" w="med" len="med"/>
                      <a:tailEnd type="none" w="med" len="med"/>
                    </a:lnB>
                  </a:tcPr>
                </a:tc>
                <a:tc>
                  <a:txBody>
                    <a:bodyPr/>
                    <a:lstStyle/>
                    <a:p>
                      <a:pPr marL="0" indent="0" algn="l">
                        <a:buNone/>
                      </a:pPr>
                      <a:r>
                        <a:rPr lang="en-US" sz="1400" kern="100" spc="-28" dirty="0">
                          <a:solidFill>
                            <a:srgbClr val="272525"/>
                          </a:solidFill>
                          <a:latin typeface="Inter" pitchFamily="34" charset="0"/>
                          <a:ea typeface="Inter" pitchFamily="34" charset="-122"/>
                          <a:cs typeface="Inter" pitchFamily="34" charset="-120"/>
                        </a:rPr>
                        <a:t>At least 20% residential</a:t>
                      </a:r>
                      <a:endParaRPr lang="en-US" sz="1400" dirty="0">
                        <a:latin typeface="Inter" charset="0"/>
                        <a:ea typeface="Inter" charset="0"/>
                        <a:cs typeface="Inter" charset="0"/>
                      </a:endParaRPr>
                    </a:p>
                  </a:txBody>
                  <a:tcPr marL="179568" marR="179568"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C0C1D7"/>
                      </a:solidFill>
                      <a:prstDash val="solid"/>
                      <a:round/>
                      <a:headEnd type="none" w="med" len="med"/>
                      <a:tailEnd type="none" w="med" len="med"/>
                    </a:lnT>
                    <a:lnB w="12700" cap="flat" cmpd="sng" algn="ctr">
                      <a:solidFill>
                        <a:srgbClr val="C0C1D7"/>
                      </a:solidFill>
                      <a:prstDash val="solid"/>
                      <a:round/>
                      <a:headEnd type="none" w="med" len="med"/>
                      <a:tailEnd type="none" w="med" len="med"/>
                    </a:lnB>
                  </a:tcPr>
                </a:tc>
                <a:tc>
                  <a:txBody>
                    <a:bodyPr/>
                    <a:lstStyle/>
                    <a:p>
                      <a:pPr marL="0" indent="0" algn="l">
                        <a:buNone/>
                      </a:pPr>
                      <a:r>
                        <a:rPr lang="en-US" sz="1400" kern="100" spc="-28" dirty="0">
                          <a:solidFill>
                            <a:srgbClr val="272525"/>
                          </a:solidFill>
                          <a:latin typeface="Inter" pitchFamily="34" charset="0"/>
                          <a:ea typeface="Inter" pitchFamily="34" charset="-122"/>
                          <a:cs typeface="Inter" pitchFamily="34" charset="-120"/>
                        </a:rPr>
                        <a:t>Meets standard per staff report</a:t>
                      </a:r>
                      <a:endParaRPr lang="en-US" sz="1400" dirty="0">
                        <a:latin typeface="Inter" charset="0"/>
                        <a:ea typeface="Inter" charset="0"/>
                        <a:cs typeface="Inter" charset="0"/>
                      </a:endParaRPr>
                    </a:p>
                  </a:txBody>
                  <a:tcPr marL="179568" marR="179568" marT="6350" marB="6350" anchor="ctr">
                    <a:lnL w="12700" cap="flat" cmpd="sng" algn="ctr">
                      <a:solidFill>
                        <a:srgbClr val="FFFFFF"/>
                      </a:solidFill>
                      <a:prstDash val="solid"/>
                      <a:round/>
                      <a:headEnd type="none" w="med" len="med"/>
                      <a:tailEnd type="none" w="med" len="med"/>
                    </a:lnL>
                    <a:lnR w="12700" cap="flat" cmpd="sng" algn="ctr">
                      <a:solidFill>
                        <a:srgbClr val="C0C1D7"/>
                      </a:solidFill>
                      <a:prstDash val="solid"/>
                      <a:round/>
                      <a:headEnd type="none" w="med" len="med"/>
                      <a:tailEnd type="none" w="med" len="med"/>
                    </a:lnR>
                    <a:lnT w="12700" cap="flat" cmpd="sng" algn="ctr">
                      <a:solidFill>
                        <a:srgbClr val="C0C1D7"/>
                      </a:solidFill>
                      <a:prstDash val="solid"/>
                      <a:round/>
                      <a:headEnd type="none" w="med" len="med"/>
                      <a:tailEnd type="none" w="med" len="med"/>
                    </a:lnT>
                    <a:lnB w="12700" cap="flat" cmpd="sng" algn="ctr">
                      <a:solidFill>
                        <a:srgbClr val="C0C1D7"/>
                      </a:solidFill>
                      <a:prstDash val="solid"/>
                      <a:round/>
                      <a:headEnd type="none" w="med" len="med"/>
                      <a:tailEnd type="none" w="med" len="med"/>
                    </a:lnB>
                  </a:tcPr>
                </a:tc>
                <a:extLst>
                  <a:ext uri="{0D108BD9-81ED-4DB2-BD59-A6C34878D82A}">
                    <a16:rowId xmlns:a16="http://schemas.microsoft.com/office/drawing/2014/main" val="10001"/>
                  </a:ext>
                </a:extLst>
              </a:tr>
              <a:tr h="783809">
                <a:tc>
                  <a:txBody>
                    <a:bodyPr/>
                    <a:lstStyle/>
                    <a:p>
                      <a:pPr marL="0" indent="0" algn="l">
                        <a:buNone/>
                      </a:pPr>
                      <a:r>
                        <a:rPr lang="en-US" sz="1400" kern="100" spc="-28" dirty="0">
                          <a:solidFill>
                            <a:srgbClr val="272525"/>
                          </a:solidFill>
                          <a:latin typeface="Inter" pitchFamily="34" charset="0"/>
                          <a:ea typeface="Inter" pitchFamily="34" charset="-122"/>
                          <a:cs typeface="Inter" pitchFamily="34" charset="-120"/>
                        </a:rPr>
                        <a:t>PUD Mixed-Use: Nonresidential component</a:t>
                      </a:r>
                      <a:endParaRPr lang="en-US" sz="1400" dirty="0">
                        <a:latin typeface="Inter" charset="0"/>
                        <a:ea typeface="Inter" charset="0"/>
                        <a:cs typeface="Inter" charset="0"/>
                      </a:endParaRPr>
                    </a:p>
                  </a:txBody>
                  <a:tcPr marL="179568" marR="179568" marT="6350" marB="6350" anchor="ctr">
                    <a:lnL w="12700" cap="flat" cmpd="sng" algn="ctr">
                      <a:solidFill>
                        <a:srgbClr val="C0C1D7"/>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C0C1D7"/>
                      </a:solidFill>
                      <a:prstDash val="solid"/>
                      <a:round/>
                      <a:headEnd type="none" w="med" len="med"/>
                      <a:tailEnd type="none" w="med" len="med"/>
                    </a:lnT>
                    <a:lnB w="12700" cap="flat" cmpd="sng" algn="ctr">
                      <a:solidFill>
                        <a:srgbClr val="C0C1D7"/>
                      </a:solidFill>
                      <a:prstDash val="solid"/>
                      <a:round/>
                      <a:headEnd type="none" w="med" len="med"/>
                      <a:tailEnd type="none" w="med" len="med"/>
                    </a:lnB>
                  </a:tcPr>
                </a:tc>
                <a:tc>
                  <a:txBody>
                    <a:bodyPr/>
                    <a:lstStyle/>
                    <a:p>
                      <a:pPr marL="0" indent="0" algn="l">
                        <a:buNone/>
                      </a:pPr>
                      <a:r>
                        <a:rPr lang="en-US" sz="1400" kern="100" spc="-28" dirty="0">
                          <a:solidFill>
                            <a:srgbClr val="272525"/>
                          </a:solidFill>
                          <a:latin typeface="Inter" pitchFamily="34" charset="0"/>
                          <a:ea typeface="Inter" pitchFamily="34" charset="-122"/>
                          <a:cs typeface="Inter" pitchFamily="34" charset="-120"/>
                        </a:rPr>
                        <a:t>At least 20% nonresidential</a:t>
                      </a:r>
                      <a:endParaRPr lang="en-US" sz="1400" dirty="0">
                        <a:latin typeface="Inter" charset="0"/>
                        <a:ea typeface="Inter" charset="0"/>
                        <a:cs typeface="Inter" charset="0"/>
                      </a:endParaRPr>
                    </a:p>
                  </a:txBody>
                  <a:tcPr marL="179568" marR="179568"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C0C1D7"/>
                      </a:solidFill>
                      <a:prstDash val="solid"/>
                      <a:round/>
                      <a:headEnd type="none" w="med" len="med"/>
                      <a:tailEnd type="none" w="med" len="med"/>
                    </a:lnT>
                    <a:lnB w="12700" cap="flat" cmpd="sng" algn="ctr">
                      <a:solidFill>
                        <a:srgbClr val="C0C1D7"/>
                      </a:solidFill>
                      <a:prstDash val="solid"/>
                      <a:round/>
                      <a:headEnd type="none" w="med" len="med"/>
                      <a:tailEnd type="none" w="med" len="med"/>
                    </a:lnB>
                  </a:tcPr>
                </a:tc>
                <a:tc>
                  <a:txBody>
                    <a:bodyPr/>
                    <a:lstStyle/>
                    <a:p>
                      <a:pPr marL="0" indent="0" algn="l">
                        <a:buNone/>
                      </a:pPr>
                      <a:r>
                        <a:rPr lang="en-US" sz="1400" kern="100" spc="-28" dirty="0">
                          <a:solidFill>
                            <a:srgbClr val="272525"/>
                          </a:solidFill>
                          <a:latin typeface="Inter" pitchFamily="34" charset="0"/>
                          <a:ea typeface="Inter" pitchFamily="34" charset="-122"/>
                          <a:cs typeface="Inter" pitchFamily="34" charset="-120"/>
                        </a:rPr>
                        <a:t>Meets standard per staff report</a:t>
                      </a:r>
                      <a:endParaRPr lang="en-US" sz="1400" dirty="0">
                        <a:latin typeface="Inter" charset="0"/>
                        <a:ea typeface="Inter" charset="0"/>
                        <a:cs typeface="Inter" charset="0"/>
                      </a:endParaRPr>
                    </a:p>
                  </a:txBody>
                  <a:tcPr marL="179568" marR="179568" marT="6350" marB="6350" anchor="ctr">
                    <a:lnL w="12700" cap="flat" cmpd="sng" algn="ctr">
                      <a:solidFill>
                        <a:srgbClr val="FFFFFF"/>
                      </a:solidFill>
                      <a:prstDash val="solid"/>
                      <a:round/>
                      <a:headEnd type="none" w="med" len="med"/>
                      <a:tailEnd type="none" w="med" len="med"/>
                    </a:lnL>
                    <a:lnR w="12700" cap="flat" cmpd="sng" algn="ctr">
                      <a:solidFill>
                        <a:srgbClr val="C0C1D7"/>
                      </a:solidFill>
                      <a:prstDash val="solid"/>
                      <a:round/>
                      <a:headEnd type="none" w="med" len="med"/>
                      <a:tailEnd type="none" w="med" len="med"/>
                    </a:lnR>
                    <a:lnT w="12700" cap="flat" cmpd="sng" algn="ctr">
                      <a:solidFill>
                        <a:srgbClr val="C0C1D7"/>
                      </a:solidFill>
                      <a:prstDash val="solid"/>
                      <a:round/>
                      <a:headEnd type="none" w="med" len="med"/>
                      <a:tailEnd type="none" w="med" len="med"/>
                    </a:lnT>
                    <a:lnB w="12700" cap="flat" cmpd="sng" algn="ctr">
                      <a:solidFill>
                        <a:srgbClr val="C0C1D7"/>
                      </a:solidFill>
                      <a:prstDash val="solid"/>
                      <a:round/>
                      <a:headEnd type="none" w="med" len="med"/>
                      <a:tailEnd type="none" w="med" len="med"/>
                    </a:lnB>
                  </a:tcPr>
                </a:tc>
                <a:extLst>
                  <a:ext uri="{0D108BD9-81ED-4DB2-BD59-A6C34878D82A}">
                    <a16:rowId xmlns:a16="http://schemas.microsoft.com/office/drawing/2014/main" val="10002"/>
                  </a:ext>
                </a:extLst>
              </a:tr>
              <a:tr h="783809">
                <a:tc>
                  <a:txBody>
                    <a:bodyPr/>
                    <a:lstStyle/>
                    <a:p>
                      <a:pPr marL="0" indent="0" algn="l">
                        <a:buNone/>
                      </a:pPr>
                      <a:r>
                        <a:rPr lang="en-US" sz="1400" kern="100" spc="-28" dirty="0">
                          <a:solidFill>
                            <a:srgbClr val="272525"/>
                          </a:solidFill>
                          <a:latin typeface="Inter" pitchFamily="34" charset="0"/>
                          <a:ea typeface="Inter" pitchFamily="34" charset="-122"/>
                          <a:cs typeface="Inter" pitchFamily="34" charset="-120"/>
                        </a:rPr>
                        <a:t>Blue Mile Overlay: Building height</a:t>
                      </a:r>
                      <a:endParaRPr lang="en-US" sz="1400" dirty="0">
                        <a:latin typeface="Inter" charset="0"/>
                        <a:ea typeface="Inter" charset="0"/>
                        <a:cs typeface="Inter" charset="0"/>
                      </a:endParaRPr>
                    </a:p>
                  </a:txBody>
                  <a:tcPr marL="179568" marR="179568" marT="6350" marB="6350" anchor="ctr">
                    <a:lnL w="12700" cap="flat" cmpd="sng" algn="ctr">
                      <a:solidFill>
                        <a:srgbClr val="C0C1D7"/>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C0C1D7"/>
                      </a:solidFill>
                      <a:prstDash val="solid"/>
                      <a:round/>
                      <a:headEnd type="none" w="med" len="med"/>
                      <a:tailEnd type="none" w="med" len="med"/>
                    </a:lnT>
                    <a:lnB w="12700" cap="flat" cmpd="sng" algn="ctr">
                      <a:solidFill>
                        <a:srgbClr val="C0C1D7"/>
                      </a:solidFill>
                      <a:prstDash val="solid"/>
                      <a:round/>
                      <a:headEnd type="none" w="med" len="med"/>
                      <a:tailEnd type="none" w="med" len="med"/>
                    </a:lnB>
                  </a:tcPr>
                </a:tc>
                <a:tc>
                  <a:txBody>
                    <a:bodyPr/>
                    <a:lstStyle/>
                    <a:p>
                      <a:pPr marL="0" indent="0" algn="l">
                        <a:buNone/>
                      </a:pPr>
                      <a:r>
                        <a:rPr lang="en-US" sz="1400" kern="100" spc="-28" dirty="0">
                          <a:solidFill>
                            <a:srgbClr val="272525"/>
                          </a:solidFill>
                          <a:latin typeface="Inter" pitchFamily="34" charset="0"/>
                          <a:ea typeface="Inter" pitchFamily="34" charset="-122"/>
                          <a:cs typeface="Inter" pitchFamily="34" charset="-120"/>
                        </a:rPr>
                        <a:t>Five-story maximum (rooftop deck allowance)</a:t>
                      </a:r>
                      <a:endParaRPr lang="en-US" sz="1400" dirty="0">
                        <a:latin typeface="Inter" charset="0"/>
                        <a:ea typeface="Inter" charset="0"/>
                        <a:cs typeface="Inter" charset="0"/>
                      </a:endParaRPr>
                    </a:p>
                  </a:txBody>
                  <a:tcPr marL="179568" marR="179568"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C0C1D7"/>
                      </a:solidFill>
                      <a:prstDash val="solid"/>
                      <a:round/>
                      <a:headEnd type="none" w="med" len="med"/>
                      <a:tailEnd type="none" w="med" len="med"/>
                    </a:lnT>
                    <a:lnB w="12700" cap="flat" cmpd="sng" algn="ctr">
                      <a:solidFill>
                        <a:srgbClr val="C0C1D7"/>
                      </a:solidFill>
                      <a:prstDash val="solid"/>
                      <a:round/>
                      <a:headEnd type="none" w="med" len="med"/>
                      <a:tailEnd type="none" w="med" len="med"/>
                    </a:lnB>
                  </a:tcPr>
                </a:tc>
                <a:tc>
                  <a:txBody>
                    <a:bodyPr/>
                    <a:lstStyle/>
                    <a:p>
                      <a:pPr marL="0" indent="0" algn="l">
                        <a:buNone/>
                      </a:pPr>
                      <a:r>
                        <a:rPr lang="en-US" sz="1400" kern="100" spc="-28" dirty="0">
                          <a:solidFill>
                            <a:srgbClr val="272525"/>
                          </a:solidFill>
                          <a:latin typeface="Inter" pitchFamily="34" charset="0"/>
                          <a:ea typeface="Inter" pitchFamily="34" charset="-122"/>
                          <a:cs typeface="Inter" pitchFamily="34" charset="-120"/>
                        </a:rPr>
                        <a:t>Three stories proposed</a:t>
                      </a:r>
                      <a:endParaRPr lang="en-US" sz="1400" dirty="0">
                        <a:latin typeface="Inter" charset="0"/>
                        <a:ea typeface="Inter" charset="0"/>
                        <a:cs typeface="Inter" charset="0"/>
                      </a:endParaRPr>
                    </a:p>
                  </a:txBody>
                  <a:tcPr marL="179568" marR="179568" marT="6350" marB="6350" anchor="ctr">
                    <a:lnL w="12700" cap="flat" cmpd="sng" algn="ctr">
                      <a:solidFill>
                        <a:srgbClr val="FFFFFF"/>
                      </a:solidFill>
                      <a:prstDash val="solid"/>
                      <a:round/>
                      <a:headEnd type="none" w="med" len="med"/>
                      <a:tailEnd type="none" w="med" len="med"/>
                    </a:lnL>
                    <a:lnR w="12700" cap="flat" cmpd="sng" algn="ctr">
                      <a:solidFill>
                        <a:srgbClr val="C0C1D7"/>
                      </a:solidFill>
                      <a:prstDash val="solid"/>
                      <a:round/>
                      <a:headEnd type="none" w="med" len="med"/>
                      <a:tailEnd type="none" w="med" len="med"/>
                    </a:lnR>
                    <a:lnT w="12700" cap="flat" cmpd="sng" algn="ctr">
                      <a:solidFill>
                        <a:srgbClr val="C0C1D7"/>
                      </a:solidFill>
                      <a:prstDash val="solid"/>
                      <a:round/>
                      <a:headEnd type="none" w="med" len="med"/>
                      <a:tailEnd type="none" w="med" len="med"/>
                    </a:lnT>
                    <a:lnB w="12700" cap="flat" cmpd="sng" algn="ctr">
                      <a:solidFill>
                        <a:srgbClr val="C0C1D7"/>
                      </a:solidFill>
                      <a:prstDash val="solid"/>
                      <a:round/>
                      <a:headEnd type="none" w="med" len="med"/>
                      <a:tailEnd type="none" w="med" len="med"/>
                    </a:lnB>
                  </a:tcPr>
                </a:tc>
                <a:extLst>
                  <a:ext uri="{0D108BD9-81ED-4DB2-BD59-A6C34878D82A}">
                    <a16:rowId xmlns:a16="http://schemas.microsoft.com/office/drawing/2014/main" val="10003"/>
                  </a:ext>
                </a:extLst>
              </a:tr>
              <a:tr h="780634">
                <a:tc>
                  <a:txBody>
                    <a:bodyPr/>
                    <a:lstStyle/>
                    <a:p>
                      <a:pPr marL="0" indent="0" algn="l">
                        <a:buNone/>
                      </a:pPr>
                      <a:r>
                        <a:rPr lang="en-US" sz="1400" kern="100" spc="-28" dirty="0">
                          <a:solidFill>
                            <a:srgbClr val="272525"/>
                          </a:solidFill>
                          <a:latin typeface="Inter" pitchFamily="34" charset="0"/>
                          <a:ea typeface="Inter" pitchFamily="34" charset="-122"/>
                          <a:cs typeface="Inter" pitchFamily="34" charset="-120"/>
                        </a:rPr>
                        <a:t>Blue Mile Overlay: Amenity space</a:t>
                      </a:r>
                      <a:endParaRPr lang="en-US" sz="1400" dirty="0">
                        <a:latin typeface="Inter" charset="0"/>
                        <a:ea typeface="Inter" charset="0"/>
                        <a:cs typeface="Inter" charset="0"/>
                      </a:endParaRPr>
                    </a:p>
                  </a:txBody>
                  <a:tcPr marL="179568" marR="179568" marT="6350" marB="6350" anchor="ctr">
                    <a:lnL w="12700" cap="flat" cmpd="sng" algn="ctr">
                      <a:solidFill>
                        <a:srgbClr val="C0C1D7"/>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C0C1D7"/>
                      </a:solidFill>
                      <a:prstDash val="solid"/>
                      <a:round/>
                      <a:headEnd type="none" w="med" len="med"/>
                      <a:tailEnd type="none" w="med" len="med"/>
                    </a:lnT>
                    <a:lnB w="12700" cap="flat" cmpd="sng" algn="ctr">
                      <a:solidFill>
                        <a:srgbClr val="C0C1D7"/>
                      </a:solidFill>
                      <a:prstDash val="solid"/>
                      <a:round/>
                      <a:headEnd type="none" w="med" len="med"/>
                      <a:tailEnd type="none" w="med" len="med"/>
                    </a:lnB>
                  </a:tcPr>
                </a:tc>
                <a:tc>
                  <a:txBody>
                    <a:bodyPr/>
                    <a:lstStyle/>
                    <a:p>
                      <a:pPr marL="0" indent="0" algn="l">
                        <a:buNone/>
                      </a:pPr>
                      <a:r>
                        <a:rPr lang="en-US" sz="1400" kern="100" spc="-28" dirty="0">
                          <a:solidFill>
                            <a:srgbClr val="272525"/>
                          </a:solidFill>
                          <a:latin typeface="Inter" pitchFamily="34" charset="0"/>
                          <a:ea typeface="Inter" pitchFamily="34" charset="-122"/>
                          <a:cs typeface="Inter" pitchFamily="34" charset="-120"/>
                        </a:rPr>
                        <a:t>Five-percent amenity space requirement</a:t>
                      </a:r>
                      <a:endParaRPr lang="en-US" sz="1400" dirty="0">
                        <a:latin typeface="Inter" charset="0"/>
                        <a:ea typeface="Inter" charset="0"/>
                        <a:cs typeface="Inter" charset="0"/>
                      </a:endParaRPr>
                    </a:p>
                  </a:txBody>
                  <a:tcPr marL="179568" marR="179568"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C0C1D7"/>
                      </a:solidFill>
                      <a:prstDash val="solid"/>
                      <a:round/>
                      <a:headEnd type="none" w="med" len="med"/>
                      <a:tailEnd type="none" w="med" len="med"/>
                    </a:lnT>
                    <a:lnB w="12700" cap="flat" cmpd="sng" algn="ctr">
                      <a:solidFill>
                        <a:srgbClr val="C0C1D7"/>
                      </a:solidFill>
                      <a:prstDash val="solid"/>
                      <a:round/>
                      <a:headEnd type="none" w="med" len="med"/>
                      <a:tailEnd type="none" w="med" len="med"/>
                    </a:lnB>
                  </a:tcPr>
                </a:tc>
                <a:tc>
                  <a:txBody>
                    <a:bodyPr/>
                    <a:lstStyle/>
                    <a:p>
                      <a:pPr marL="0" indent="0" algn="l">
                        <a:buNone/>
                      </a:pPr>
                      <a:r>
                        <a:rPr lang="en-US" sz="1400" kern="100" spc="-28" dirty="0">
                          <a:solidFill>
                            <a:srgbClr val="272525"/>
                          </a:solidFill>
                          <a:latin typeface="Inter" pitchFamily="34" charset="0"/>
                          <a:ea typeface="Inter" pitchFamily="34" charset="-122"/>
                          <a:cs typeface="Inter" pitchFamily="34" charset="-120"/>
                        </a:rPr>
                        <a:t>Proposed as met per staff report</a:t>
                      </a:r>
                      <a:endParaRPr lang="en-US" sz="1400" dirty="0">
                        <a:latin typeface="Inter" charset="0"/>
                        <a:ea typeface="Inter" charset="0"/>
                        <a:cs typeface="Inter" charset="0"/>
                      </a:endParaRPr>
                    </a:p>
                  </a:txBody>
                  <a:tcPr marL="179568" marR="179568" marT="6350" marB="6350" anchor="ctr">
                    <a:lnL w="12700" cap="flat" cmpd="sng" algn="ctr">
                      <a:solidFill>
                        <a:srgbClr val="FFFFFF"/>
                      </a:solidFill>
                      <a:prstDash val="solid"/>
                      <a:round/>
                      <a:headEnd type="none" w="med" len="med"/>
                      <a:tailEnd type="none" w="med" len="med"/>
                    </a:lnL>
                    <a:lnR w="12700" cap="flat" cmpd="sng" algn="ctr">
                      <a:solidFill>
                        <a:srgbClr val="C0C1D7"/>
                      </a:solidFill>
                      <a:prstDash val="solid"/>
                      <a:round/>
                      <a:headEnd type="none" w="med" len="med"/>
                      <a:tailEnd type="none" w="med" len="med"/>
                    </a:lnR>
                    <a:lnT w="12700" cap="flat" cmpd="sng" algn="ctr">
                      <a:solidFill>
                        <a:srgbClr val="C0C1D7"/>
                      </a:solidFill>
                      <a:prstDash val="solid"/>
                      <a:round/>
                      <a:headEnd type="none" w="med" len="med"/>
                      <a:tailEnd type="none" w="med" len="med"/>
                    </a:lnT>
                    <a:lnB w="12700" cap="flat" cmpd="sng" algn="ctr">
                      <a:solidFill>
                        <a:srgbClr val="C0C1D7"/>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61475" y="587573"/>
            <a:ext cx="10868745" cy="590649"/>
          </a:xfrm>
          <a:prstGeom prst="rect">
            <a:avLst/>
          </a:prstGeom>
          <a:noFill/>
          <a:ln/>
        </p:spPr>
        <p:txBody>
          <a:bodyPr wrap="none" lIns="0" tIns="0" rIns="0" bIns="0" rtlCol="0" anchor="t"/>
          <a:lstStyle/>
          <a:p>
            <a:pPr marL="0" indent="0" algn="l">
              <a:lnSpc>
                <a:spcPct val="104000"/>
              </a:lnSpc>
              <a:buNone/>
            </a:pPr>
            <a:r>
              <a:rPr lang="en-US" sz="3700" b="1" kern="100" spc="-112" dirty="0">
                <a:solidFill>
                  <a:srgbClr val="000000"/>
                </a:solidFill>
                <a:latin typeface="Inter Bold" pitchFamily="34" charset="0"/>
                <a:ea typeface="Inter Bold" pitchFamily="34" charset="-122"/>
                <a:cs typeface="Inter Bold" pitchFamily="34" charset="-120"/>
              </a:rPr>
              <a:t>Site Design and Safeguards</a:t>
            </a:r>
            <a:endParaRPr lang="en-US" sz="3700" dirty="0"/>
          </a:p>
        </p:txBody>
      </p:sp>
      <p:sp>
        <p:nvSpPr>
          <p:cNvPr id="3" name="Text 1"/>
          <p:cNvSpPr/>
          <p:nvPr/>
        </p:nvSpPr>
        <p:spPr>
          <a:xfrm>
            <a:off x="661475" y="1556246"/>
            <a:ext cx="10868745" cy="604838"/>
          </a:xfrm>
          <a:prstGeom prst="rect">
            <a:avLst/>
          </a:prstGeom>
          <a:noFill/>
          <a:ln/>
        </p:spPr>
        <p:txBody>
          <a:bodyPr wrap="square" lIns="0" tIns="0" rIns="0" bIns="0" rtlCol="0" anchor="t">
            <a:normAutofit/>
          </a:bodyPr>
          <a:lstStyle/>
          <a:p>
            <a:pPr marL="0" indent="0" algn="l">
              <a:lnSpc>
                <a:spcPct val="133000"/>
              </a:lnSpc>
              <a:buNone/>
            </a:pPr>
            <a:r>
              <a:rPr lang="en-US" sz="1450" kern="100" spc="-30" dirty="0">
                <a:solidFill>
                  <a:srgbClr val="272525"/>
                </a:solidFill>
                <a:latin typeface="Inter" pitchFamily="34" charset="0"/>
                <a:ea typeface="Inter" pitchFamily="34" charset="-122"/>
                <a:cs typeface="Inter" pitchFamily="34" charset="-120"/>
              </a:rPr>
              <a:t>Infill needs infrastructure and site-specific review. The staff report identifies several practical considerations that shape what can be built and when.</a:t>
            </a:r>
            <a:endParaRPr lang="en-US" sz="1450" dirty="0"/>
          </a:p>
        </p:txBody>
      </p:sp>
      <p:sp>
        <p:nvSpPr>
          <p:cNvPr id="5" name="Text 3"/>
          <p:cNvSpPr/>
          <p:nvPr/>
        </p:nvSpPr>
        <p:spPr>
          <a:xfrm>
            <a:off x="1275723" y="2438598"/>
            <a:ext cx="4701958" cy="295275"/>
          </a:xfrm>
          <a:prstGeom prst="rect">
            <a:avLst/>
          </a:prstGeom>
          <a:noFill/>
          <a:ln/>
        </p:spPr>
        <p:txBody>
          <a:bodyPr wrap="none" lIns="0" tIns="0" rIns="0" bIns="0" rtlCol="0" anchor="t"/>
          <a:lstStyle/>
          <a:p>
            <a:pPr marL="0" indent="0" algn="l">
              <a:lnSpc>
                <a:spcPct val="104000"/>
              </a:lnSpc>
              <a:buNone/>
            </a:pPr>
            <a:r>
              <a:rPr lang="en-US" sz="1850" b="1" kern="100" spc="-56" dirty="0">
                <a:solidFill>
                  <a:srgbClr val="272525"/>
                </a:solidFill>
                <a:latin typeface="Inter Bold" pitchFamily="34" charset="0"/>
                <a:ea typeface="Inter Bold" pitchFamily="34" charset="-122"/>
                <a:cs typeface="Inter Bold" pitchFamily="34" charset="-120"/>
              </a:rPr>
              <a:t>Access Points</a:t>
            </a:r>
            <a:endParaRPr lang="en-US" sz="1850" dirty="0"/>
          </a:p>
        </p:txBody>
      </p:sp>
      <p:sp>
        <p:nvSpPr>
          <p:cNvPr id="6" name="Text 4"/>
          <p:cNvSpPr/>
          <p:nvPr/>
        </p:nvSpPr>
        <p:spPr>
          <a:xfrm>
            <a:off x="1275723" y="2847280"/>
            <a:ext cx="4701958" cy="907256"/>
          </a:xfrm>
          <a:prstGeom prst="rect">
            <a:avLst/>
          </a:prstGeom>
          <a:noFill/>
          <a:ln/>
        </p:spPr>
        <p:txBody>
          <a:bodyPr wrap="square" lIns="0" tIns="0" rIns="0" bIns="0" rtlCol="0" anchor="t">
            <a:normAutofit/>
          </a:bodyPr>
          <a:lstStyle/>
          <a:p>
            <a:pPr marL="0" indent="0" algn="l">
              <a:lnSpc>
                <a:spcPct val="133000"/>
              </a:lnSpc>
              <a:buNone/>
            </a:pPr>
            <a:r>
              <a:rPr lang="en-US" sz="1450" kern="100" spc="-30" dirty="0">
                <a:solidFill>
                  <a:srgbClr val="272525"/>
                </a:solidFill>
                <a:latin typeface="Inter" pitchFamily="34" charset="0"/>
                <a:ea typeface="Inter" pitchFamily="34" charset="-122"/>
                <a:cs typeface="Inter" pitchFamily="34" charset="-120"/>
              </a:rPr>
              <a:t>Four access points are proposed: two on West Brannen Street and two on South College Street. </a:t>
            </a:r>
            <a:endParaRPr lang="en-US" sz="1450" dirty="0"/>
          </a:p>
        </p:txBody>
      </p:sp>
      <p:sp>
        <p:nvSpPr>
          <p:cNvPr id="8" name="Text 6"/>
          <p:cNvSpPr/>
          <p:nvPr/>
        </p:nvSpPr>
        <p:spPr>
          <a:xfrm>
            <a:off x="6828163" y="2438598"/>
            <a:ext cx="4702057" cy="295275"/>
          </a:xfrm>
          <a:prstGeom prst="rect">
            <a:avLst/>
          </a:prstGeom>
          <a:noFill/>
          <a:ln/>
        </p:spPr>
        <p:txBody>
          <a:bodyPr wrap="none" lIns="0" tIns="0" rIns="0" bIns="0" rtlCol="0" anchor="t"/>
          <a:lstStyle/>
          <a:p>
            <a:pPr marL="0" indent="0" algn="l">
              <a:lnSpc>
                <a:spcPct val="104000"/>
              </a:lnSpc>
              <a:buNone/>
            </a:pPr>
            <a:r>
              <a:rPr lang="en-US" sz="1850" b="1" kern="100" spc="-56" dirty="0">
                <a:solidFill>
                  <a:srgbClr val="272525"/>
                </a:solidFill>
                <a:latin typeface="Inter Bold" pitchFamily="34" charset="0"/>
                <a:ea typeface="Inter Bold" pitchFamily="34" charset="-122"/>
                <a:cs typeface="Inter Bold" pitchFamily="34" charset="-120"/>
              </a:rPr>
              <a:t>Utilities</a:t>
            </a:r>
            <a:endParaRPr lang="en-US" sz="1850" dirty="0"/>
          </a:p>
        </p:txBody>
      </p:sp>
      <p:sp>
        <p:nvSpPr>
          <p:cNvPr id="9" name="Text 7"/>
          <p:cNvSpPr/>
          <p:nvPr/>
        </p:nvSpPr>
        <p:spPr>
          <a:xfrm>
            <a:off x="6828163" y="2847280"/>
            <a:ext cx="4702057" cy="907256"/>
          </a:xfrm>
          <a:prstGeom prst="rect">
            <a:avLst/>
          </a:prstGeom>
          <a:noFill/>
          <a:ln/>
        </p:spPr>
        <p:txBody>
          <a:bodyPr wrap="square" lIns="0" tIns="0" rIns="0" bIns="0" rtlCol="0" anchor="t">
            <a:normAutofit/>
          </a:bodyPr>
          <a:lstStyle/>
          <a:p>
            <a:pPr marL="0" indent="0" algn="l">
              <a:lnSpc>
                <a:spcPct val="133000"/>
              </a:lnSpc>
              <a:buNone/>
            </a:pPr>
            <a:r>
              <a:rPr lang="en-US" sz="1450" kern="100" spc="-30" dirty="0">
                <a:solidFill>
                  <a:srgbClr val="272525"/>
                </a:solidFill>
                <a:latin typeface="Inter" pitchFamily="34" charset="0"/>
                <a:ea typeface="Inter" pitchFamily="34" charset="-122"/>
                <a:cs typeface="Inter" pitchFamily="34" charset="-120"/>
              </a:rPr>
              <a:t>Water and sewer availability has been noted; utility adjustments remain subject to final engineering review and approval before construction.</a:t>
            </a:r>
            <a:endParaRPr lang="en-US" sz="1450" dirty="0"/>
          </a:p>
        </p:txBody>
      </p:sp>
      <p:sp>
        <p:nvSpPr>
          <p:cNvPr id="11" name="Text 9"/>
          <p:cNvSpPr/>
          <p:nvPr/>
        </p:nvSpPr>
        <p:spPr>
          <a:xfrm>
            <a:off x="1275723" y="4197449"/>
            <a:ext cx="4701958" cy="295275"/>
          </a:xfrm>
          <a:prstGeom prst="rect">
            <a:avLst/>
          </a:prstGeom>
          <a:noFill/>
          <a:ln/>
        </p:spPr>
        <p:txBody>
          <a:bodyPr wrap="none" lIns="0" tIns="0" rIns="0" bIns="0" rtlCol="0" anchor="t"/>
          <a:lstStyle/>
          <a:p>
            <a:pPr marL="0" indent="0" algn="l">
              <a:lnSpc>
                <a:spcPct val="104000"/>
              </a:lnSpc>
              <a:buNone/>
            </a:pPr>
            <a:r>
              <a:rPr lang="en-US" sz="1850" b="1" kern="100" spc="-56" dirty="0">
                <a:solidFill>
                  <a:srgbClr val="272525"/>
                </a:solidFill>
                <a:latin typeface="Inter Bold" pitchFamily="34" charset="0"/>
                <a:ea typeface="Inter Bold" pitchFamily="34" charset="-122"/>
                <a:cs typeface="Inter Bold" pitchFamily="34" charset="-120"/>
              </a:rPr>
              <a:t>Floodplain, Floodway &amp; Wetlands</a:t>
            </a:r>
            <a:endParaRPr lang="en-US" sz="1850" dirty="0"/>
          </a:p>
        </p:txBody>
      </p:sp>
      <p:sp>
        <p:nvSpPr>
          <p:cNvPr id="12" name="Text 10"/>
          <p:cNvSpPr/>
          <p:nvPr/>
        </p:nvSpPr>
        <p:spPr>
          <a:xfrm>
            <a:off x="1275723" y="4606131"/>
            <a:ext cx="4701958" cy="1209675"/>
          </a:xfrm>
          <a:prstGeom prst="rect">
            <a:avLst/>
          </a:prstGeom>
          <a:noFill/>
          <a:ln/>
        </p:spPr>
        <p:txBody>
          <a:bodyPr wrap="square" lIns="0" tIns="0" rIns="0" bIns="0" rtlCol="0" anchor="t">
            <a:normAutofit/>
          </a:bodyPr>
          <a:lstStyle/>
          <a:p>
            <a:pPr marL="0" indent="0" algn="l">
              <a:lnSpc>
                <a:spcPct val="133000"/>
              </a:lnSpc>
              <a:buNone/>
            </a:pPr>
            <a:r>
              <a:rPr lang="en-US" sz="1450" kern="100" spc="-30" dirty="0">
                <a:solidFill>
                  <a:srgbClr val="272525"/>
                </a:solidFill>
                <a:latin typeface="Inter" pitchFamily="34" charset="0"/>
                <a:ea typeface="Inter" pitchFamily="34" charset="-122"/>
                <a:cs typeface="Inter" pitchFamily="34" charset="-120"/>
              </a:rPr>
              <a:t>The report identifies floodplain/floodway and wetland areas on portions of the site. These environmental constraints require site-specific review and may limit buildable area.</a:t>
            </a:r>
            <a:endParaRPr lang="en-US" sz="1450" dirty="0"/>
          </a:p>
        </p:txBody>
      </p:sp>
      <p:sp>
        <p:nvSpPr>
          <p:cNvPr id="14" name="Text 12"/>
          <p:cNvSpPr/>
          <p:nvPr/>
        </p:nvSpPr>
        <p:spPr>
          <a:xfrm>
            <a:off x="6828163" y="4197449"/>
            <a:ext cx="4702057" cy="295275"/>
          </a:xfrm>
          <a:prstGeom prst="rect">
            <a:avLst/>
          </a:prstGeom>
          <a:noFill/>
          <a:ln/>
        </p:spPr>
        <p:txBody>
          <a:bodyPr wrap="none" lIns="0" tIns="0" rIns="0" bIns="0" rtlCol="0" anchor="t"/>
          <a:lstStyle/>
          <a:p>
            <a:pPr marL="0" indent="0" algn="l">
              <a:lnSpc>
                <a:spcPct val="104000"/>
              </a:lnSpc>
              <a:buNone/>
            </a:pPr>
            <a:r>
              <a:rPr lang="en-US" sz="1850" b="1" kern="100" spc="-56" dirty="0">
                <a:solidFill>
                  <a:srgbClr val="272525"/>
                </a:solidFill>
                <a:latin typeface="Inter Bold" pitchFamily="34" charset="0"/>
                <a:ea typeface="Inter Bold" pitchFamily="34" charset="-122"/>
                <a:cs typeface="Inter Bold" pitchFamily="34" charset="-120"/>
              </a:rPr>
              <a:t>GDOT Roundabout / Right-of-Way</a:t>
            </a:r>
            <a:endParaRPr lang="en-US" sz="1850" dirty="0"/>
          </a:p>
        </p:txBody>
      </p:sp>
      <p:sp>
        <p:nvSpPr>
          <p:cNvPr id="15" name="Text 13"/>
          <p:cNvSpPr/>
          <p:nvPr/>
        </p:nvSpPr>
        <p:spPr>
          <a:xfrm>
            <a:off x="6828163" y="4606131"/>
            <a:ext cx="4702057" cy="1209675"/>
          </a:xfrm>
          <a:prstGeom prst="rect">
            <a:avLst/>
          </a:prstGeom>
          <a:noFill/>
          <a:ln/>
        </p:spPr>
        <p:txBody>
          <a:bodyPr wrap="square" lIns="0" tIns="0" rIns="0" bIns="0" rtlCol="0" anchor="t">
            <a:normAutofit/>
          </a:bodyPr>
          <a:lstStyle/>
          <a:p>
            <a:pPr marL="0" indent="0" algn="l">
              <a:lnSpc>
                <a:spcPct val="133000"/>
              </a:lnSpc>
              <a:buNone/>
            </a:pPr>
            <a:r>
              <a:rPr lang="en-US" sz="1450" kern="100" spc="-30" dirty="0">
                <a:solidFill>
                  <a:srgbClr val="272525"/>
                </a:solidFill>
                <a:latin typeface="Inter" pitchFamily="34" charset="0"/>
                <a:ea typeface="Inter" pitchFamily="34" charset="-122"/>
                <a:cs typeface="Inter" pitchFamily="34" charset="-120"/>
              </a:rPr>
              <a:t>Planned GDOT roundabout and right-of-way changes could affect site design. These external factors are outside the applicant's direct control and may require design adjustments.</a:t>
            </a:r>
            <a:endParaRPr lang="en-US" sz="14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61475" y="808038"/>
            <a:ext cx="10868745" cy="531614"/>
          </a:xfrm>
          <a:prstGeom prst="rect">
            <a:avLst/>
          </a:prstGeom>
          <a:noFill/>
          <a:ln/>
        </p:spPr>
        <p:txBody>
          <a:bodyPr wrap="none" lIns="0" tIns="0" rIns="0" bIns="0" rtlCol="0" anchor="t"/>
          <a:lstStyle/>
          <a:p>
            <a:pPr marL="0" indent="0" algn="l">
              <a:lnSpc>
                <a:spcPct val="104000"/>
              </a:lnSpc>
              <a:buNone/>
            </a:pPr>
            <a:r>
              <a:rPr lang="en-US" sz="3300" b="1" kern="100" spc="-100" dirty="0">
                <a:solidFill>
                  <a:srgbClr val="000000"/>
                </a:solidFill>
                <a:latin typeface="Inter Bold" pitchFamily="34" charset="0"/>
                <a:ea typeface="Inter Bold" pitchFamily="34" charset="-122"/>
                <a:cs typeface="Inter Bold" pitchFamily="34" charset="-120"/>
              </a:rPr>
              <a:t>What This Example Illustrates</a:t>
            </a:r>
            <a:endParaRPr lang="en-US" sz="3300" dirty="0"/>
          </a:p>
        </p:txBody>
      </p:sp>
      <p:sp>
        <p:nvSpPr>
          <p:cNvPr id="3" name="Text 1"/>
          <p:cNvSpPr/>
          <p:nvPr/>
        </p:nvSpPr>
        <p:spPr>
          <a:xfrm>
            <a:off x="661475" y="1645841"/>
            <a:ext cx="11478330" cy="258564"/>
          </a:xfrm>
          <a:prstGeom prst="rect">
            <a:avLst/>
          </a:prstGeom>
          <a:noFill/>
          <a:ln/>
        </p:spPr>
        <p:txBody>
          <a:bodyPr wrap="none" lIns="0" tIns="0" rIns="0" bIns="0" rtlCol="0" anchor="t"/>
          <a:lstStyle/>
          <a:p>
            <a:pPr marL="0" indent="0" algn="l">
              <a:lnSpc>
                <a:spcPct val="127000"/>
              </a:lnSpc>
              <a:buNone/>
            </a:pPr>
            <a:r>
              <a:rPr lang="en-US" sz="1300" kern="100" spc="-27" dirty="0">
                <a:solidFill>
                  <a:srgbClr val="272525"/>
                </a:solidFill>
                <a:latin typeface="Inter" pitchFamily="34" charset="0"/>
                <a:ea typeface="Inter" pitchFamily="34" charset="-122"/>
                <a:cs typeface="Inter" pitchFamily="34" charset="-120"/>
              </a:rPr>
              <a:t>The 401 South Main Street proposal demonstrates how infill planning works in practice — and what remains distinct at each stage.</a:t>
            </a:r>
            <a:endParaRPr lang="en-US" sz="1300" dirty="0"/>
          </a:p>
        </p:txBody>
      </p:sp>
      <p:pic>
        <p:nvPicPr>
          <p:cNvPr id="4"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1475" y="2076648"/>
            <a:ext cx="3520788" cy="2787551"/>
          </a:xfrm>
          <a:prstGeom prst="rect">
            <a:avLst/>
          </a:prstGeom>
        </p:spPr>
      </p:pic>
      <p:sp>
        <p:nvSpPr>
          <p:cNvPr id="5" name="Text 2"/>
          <p:cNvSpPr/>
          <p:nvPr/>
        </p:nvSpPr>
        <p:spPr>
          <a:xfrm>
            <a:off x="850581" y="2759075"/>
            <a:ext cx="3142576" cy="265708"/>
          </a:xfrm>
          <a:prstGeom prst="rect">
            <a:avLst/>
          </a:prstGeom>
          <a:noFill/>
          <a:ln/>
        </p:spPr>
        <p:txBody>
          <a:bodyPr wrap="none" lIns="0" tIns="0" rIns="0" bIns="0" rtlCol="0" anchor="t"/>
          <a:lstStyle/>
          <a:p>
            <a:pPr marL="0" indent="0" algn="l">
              <a:lnSpc>
                <a:spcPct val="104000"/>
              </a:lnSpc>
              <a:buNone/>
            </a:pPr>
            <a:r>
              <a:rPr lang="en-US" sz="1650" b="1" kern="100" spc="-50" dirty="0">
                <a:solidFill>
                  <a:srgbClr val="272525"/>
                </a:solidFill>
                <a:latin typeface="Inter Bold" pitchFamily="34" charset="0"/>
                <a:ea typeface="Inter Bold" pitchFamily="34" charset="-122"/>
                <a:cs typeface="Inter Bold" pitchFamily="34" charset="-120"/>
              </a:rPr>
              <a:t>Infill Vision in Action</a:t>
            </a:r>
            <a:endParaRPr lang="en-US" sz="1650" dirty="0"/>
          </a:p>
        </p:txBody>
      </p:sp>
      <p:sp>
        <p:nvSpPr>
          <p:cNvPr id="6" name="Text 3"/>
          <p:cNvSpPr/>
          <p:nvPr/>
        </p:nvSpPr>
        <p:spPr>
          <a:xfrm>
            <a:off x="850581" y="3116560"/>
            <a:ext cx="3142576" cy="1551384"/>
          </a:xfrm>
          <a:prstGeom prst="rect">
            <a:avLst/>
          </a:prstGeom>
          <a:noFill/>
          <a:ln/>
        </p:spPr>
        <p:txBody>
          <a:bodyPr wrap="square" lIns="0" tIns="0" rIns="0" bIns="0" rtlCol="0" anchor="t">
            <a:normAutofit/>
          </a:bodyPr>
          <a:lstStyle/>
          <a:p>
            <a:pPr marL="0" indent="0" algn="l">
              <a:lnSpc>
                <a:spcPct val="127000"/>
              </a:lnSpc>
              <a:buNone/>
            </a:pPr>
            <a:r>
              <a:rPr lang="en-US" sz="1300" kern="100" spc="-27" dirty="0">
                <a:solidFill>
                  <a:srgbClr val="272525"/>
                </a:solidFill>
                <a:latin typeface="Inter" pitchFamily="34" charset="0"/>
                <a:ea typeface="Inter" pitchFamily="34" charset="-122"/>
                <a:cs typeface="Inter" pitchFamily="34" charset="-120"/>
              </a:rPr>
              <a:t>Linking new housing with active reuse of a historic warehouse can advance the infill vision along the Blue Mile, connecting the Square to the university as both the 2022 Master Plan and 2014 TAD Plan envision.</a:t>
            </a:r>
            <a:endParaRPr lang="en-US" sz="1300" dirty="0"/>
          </a:p>
        </p:txBody>
      </p:sp>
      <p:pic>
        <p:nvPicPr>
          <p:cNvPr id="7"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35354" y="2076648"/>
            <a:ext cx="3520888" cy="2787551"/>
          </a:xfrm>
          <a:prstGeom prst="rect">
            <a:avLst/>
          </a:prstGeom>
        </p:spPr>
      </p:pic>
      <p:sp>
        <p:nvSpPr>
          <p:cNvPr id="8" name="Text 4"/>
          <p:cNvSpPr/>
          <p:nvPr/>
        </p:nvSpPr>
        <p:spPr>
          <a:xfrm>
            <a:off x="4524460" y="2759075"/>
            <a:ext cx="3142675" cy="265708"/>
          </a:xfrm>
          <a:prstGeom prst="rect">
            <a:avLst/>
          </a:prstGeom>
          <a:noFill/>
          <a:ln/>
        </p:spPr>
        <p:txBody>
          <a:bodyPr wrap="none" lIns="0" tIns="0" rIns="0" bIns="0" rtlCol="0" anchor="t"/>
          <a:lstStyle/>
          <a:p>
            <a:pPr marL="0" indent="0" algn="l">
              <a:lnSpc>
                <a:spcPct val="104000"/>
              </a:lnSpc>
              <a:buNone/>
            </a:pPr>
            <a:r>
              <a:rPr lang="en-US" sz="1650" b="1" kern="100" spc="-50" dirty="0">
                <a:solidFill>
                  <a:srgbClr val="272525"/>
                </a:solidFill>
                <a:latin typeface="Inter Bold" pitchFamily="34" charset="0"/>
                <a:ea typeface="Inter Bold" pitchFamily="34" charset="-122"/>
                <a:cs typeface="Inter Bold" pitchFamily="34" charset="-120"/>
              </a:rPr>
              <a:t>Project-Specific Allowances</a:t>
            </a:r>
            <a:endParaRPr lang="en-US" sz="1650" dirty="0"/>
          </a:p>
        </p:txBody>
      </p:sp>
      <p:sp>
        <p:nvSpPr>
          <p:cNvPr id="9" name="Text 5"/>
          <p:cNvSpPr/>
          <p:nvPr/>
        </p:nvSpPr>
        <p:spPr>
          <a:xfrm>
            <a:off x="4524460" y="3116560"/>
            <a:ext cx="3142675" cy="1551384"/>
          </a:xfrm>
          <a:prstGeom prst="rect">
            <a:avLst/>
          </a:prstGeom>
          <a:noFill/>
          <a:ln/>
        </p:spPr>
        <p:txBody>
          <a:bodyPr wrap="square" lIns="0" tIns="0" rIns="0" bIns="0" rtlCol="0" anchor="t">
            <a:normAutofit/>
          </a:bodyPr>
          <a:lstStyle/>
          <a:p>
            <a:pPr marL="0" indent="0" algn="l">
              <a:lnSpc>
                <a:spcPct val="127000"/>
              </a:lnSpc>
              <a:buNone/>
            </a:pPr>
            <a:r>
              <a:rPr lang="en-US" sz="1300" kern="100" spc="-27" dirty="0">
                <a:solidFill>
                  <a:srgbClr val="272525"/>
                </a:solidFill>
                <a:latin typeface="Inter" pitchFamily="34" charset="0"/>
                <a:ea typeface="Inter" pitchFamily="34" charset="-122"/>
                <a:cs typeface="Inter" pitchFamily="34" charset="-120"/>
              </a:rPr>
              <a:t>These are distinct from the broader planning goals, they address this site's particular constraints and proposed uses. This project achieves not only the retention of historic property, but provides downtown living opportunities.  </a:t>
            </a:r>
            <a:endParaRPr lang="en-US" sz="1300" dirty="0"/>
          </a:p>
        </p:txBody>
      </p:sp>
      <p:pic>
        <p:nvPicPr>
          <p:cNvPr id="10"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09332" y="2076648"/>
            <a:ext cx="3520888" cy="2787551"/>
          </a:xfrm>
          <a:prstGeom prst="rect">
            <a:avLst/>
          </a:prstGeom>
        </p:spPr>
      </p:pic>
      <p:sp>
        <p:nvSpPr>
          <p:cNvPr id="11" name="Text 6"/>
          <p:cNvSpPr/>
          <p:nvPr/>
        </p:nvSpPr>
        <p:spPr>
          <a:xfrm>
            <a:off x="8198439" y="2759075"/>
            <a:ext cx="3142675" cy="531416"/>
          </a:xfrm>
          <a:prstGeom prst="rect">
            <a:avLst/>
          </a:prstGeom>
          <a:noFill/>
          <a:ln/>
        </p:spPr>
        <p:txBody>
          <a:bodyPr wrap="square" lIns="0" tIns="0" rIns="0" bIns="0" rtlCol="0" anchor="t">
            <a:normAutofit/>
          </a:bodyPr>
          <a:lstStyle/>
          <a:p>
            <a:pPr marL="0" indent="0" algn="l">
              <a:lnSpc>
                <a:spcPct val="104000"/>
              </a:lnSpc>
              <a:buNone/>
            </a:pPr>
            <a:r>
              <a:rPr lang="en-US" sz="1650" b="1" kern="100" spc="-50" dirty="0">
                <a:solidFill>
                  <a:srgbClr val="272525"/>
                </a:solidFill>
                <a:latin typeface="Inter Bold" pitchFamily="34" charset="0"/>
                <a:ea typeface="Inter Bold" pitchFamily="34" charset="-122"/>
                <a:cs typeface="Inter Bold" pitchFamily="34" charset="-120"/>
              </a:rPr>
              <a:t>Conditions and Later Reviews Remain Distinct</a:t>
            </a:r>
            <a:endParaRPr lang="en-US" sz="1650" dirty="0"/>
          </a:p>
        </p:txBody>
      </p:sp>
      <p:sp>
        <p:nvSpPr>
          <p:cNvPr id="12" name="Text 7"/>
          <p:cNvSpPr/>
          <p:nvPr/>
        </p:nvSpPr>
        <p:spPr>
          <a:xfrm>
            <a:off x="8198439" y="3382268"/>
            <a:ext cx="3142675" cy="1292820"/>
          </a:xfrm>
          <a:prstGeom prst="rect">
            <a:avLst/>
          </a:prstGeom>
          <a:noFill/>
          <a:ln/>
        </p:spPr>
        <p:txBody>
          <a:bodyPr wrap="square" lIns="0" tIns="0" rIns="0" bIns="0" rtlCol="0" anchor="t">
            <a:normAutofit/>
          </a:bodyPr>
          <a:lstStyle/>
          <a:p>
            <a:pPr marL="0" indent="0" algn="l">
              <a:lnSpc>
                <a:spcPct val="127000"/>
              </a:lnSpc>
              <a:buNone/>
            </a:pPr>
            <a:r>
              <a:rPr lang="en-US" sz="1300" kern="100" spc="-27" dirty="0">
                <a:solidFill>
                  <a:srgbClr val="272525"/>
                </a:solidFill>
                <a:latin typeface="Inter" pitchFamily="34" charset="0"/>
                <a:ea typeface="Inter" pitchFamily="34" charset="-122"/>
                <a:cs typeface="Inter" pitchFamily="34" charset="-120"/>
              </a:rPr>
              <a:t>Conditions attached to a recommendation, and the building-plan reviews that follow any approval, are separate steps. In this PUD, we have achieved a distinct layout.</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660A1A5D-9437-4445-847E-B3FD9740F847}"/>
              </a:ext>
            </a:extLst>
          </p:cNvPr>
          <p:cNvSpPr txBox="1"/>
          <p:nvPr/>
        </p:nvSpPr>
        <p:spPr>
          <a:xfrm>
            <a:off x="5083729" y="2967335"/>
            <a:ext cx="1778465" cy="461665"/>
          </a:xfrm>
          <a:prstGeom prst="rect">
            <a:avLst/>
          </a:prstGeom>
          <a:noFill/>
        </p:spPr>
        <p:txBody>
          <a:bodyPr wrap="square" rtlCol="0">
            <a:spAutoFit/>
          </a:bodyPr>
          <a:lstStyle/>
          <a:p>
            <a:r>
              <a:rPr lang="en-US" sz="2400" dirty="0"/>
              <a:t>Questions?</a:t>
            </a:r>
          </a:p>
        </p:txBody>
      </p:sp>
    </p:spTree>
    <p:extLst>
      <p:ext uri="{BB962C8B-B14F-4D97-AF65-F5344CB8AC3E}">
        <p14:creationId xmlns:p14="http://schemas.microsoft.com/office/powerpoint/2010/main" val="26664975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TotalTime>
  <Words>720</Words>
  <Application>Microsoft Office PowerPoint</Application>
  <PresentationFormat>Widescreen</PresentationFormat>
  <Paragraphs>73</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Calibri</vt:lpstr>
      <vt:lpstr>Inter Bold</vt:lpstr>
      <vt:lpstr>Arial</vt:lpstr>
      <vt:lpstr>Inter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Justin Williams</cp:lastModifiedBy>
  <cp:revision>5</cp:revision>
  <dcterms:created xsi:type="dcterms:W3CDTF">2026-10-06T15:01:47Z</dcterms:created>
  <dcterms:modified xsi:type="dcterms:W3CDTF">2026-10-07T19:33:47Z</dcterms:modified>
</cp:coreProperties>
</file>