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9"/>
  </p:notesMasterIdLst>
  <p:sldIdLst>
    <p:sldId id="256" r:id="rId3"/>
    <p:sldId id="257" r:id="rId4"/>
    <p:sldId id="258" r:id="rId5"/>
    <p:sldId id="259" r:id="rId6"/>
    <p:sldId id="292" r:id="rId7"/>
    <p:sldId id="260" r:id="rId8"/>
    <p:sldId id="261" r:id="rId9"/>
    <p:sldId id="262" r:id="rId10"/>
    <p:sldId id="295" r:id="rId11"/>
    <p:sldId id="264" r:id="rId12"/>
    <p:sldId id="265" r:id="rId13"/>
    <p:sldId id="266" r:id="rId14"/>
    <p:sldId id="267" r:id="rId15"/>
    <p:sldId id="296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97" r:id="rId32"/>
    <p:sldId id="284" r:id="rId33"/>
    <p:sldId id="285" r:id="rId34"/>
    <p:sldId id="286" r:id="rId35"/>
    <p:sldId id="287" r:id="rId36"/>
    <p:sldId id="288" r:id="rId37"/>
    <p:sldId id="298" r:id="rId3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BE0E43BD-73FE-721C-EA2B-2B09DF6BCB4D}">
          <p14:sldIdLst>
            <p14:sldId id="256"/>
            <p14:sldId id="257"/>
          </p14:sldIdLst>
        </p14:section>
        <p14:section name="Before" id="{2958AFC1-40C0-3D50-8F6B-2E9F661C3497}">
          <p14:sldIdLst>
            <p14:sldId id="258"/>
            <p14:sldId id="259"/>
            <p14:sldId id="292"/>
          </p14:sldIdLst>
        </p14:section>
        <p14:section name="The Need" id="{5A964073-01F9-955D-29DF-010CA22DF6B9}">
          <p14:sldIdLst>
            <p14:sldId id="260"/>
            <p14:sldId id="261"/>
          </p14:sldIdLst>
        </p14:section>
        <p14:section name="The Site" id="{1F98F83D-A43A-592A-2765-20F462CBF302}">
          <p14:sldIdLst>
            <p14:sldId id="262"/>
            <p14:sldId id="295"/>
            <p14:sldId id="264"/>
          </p14:sldIdLst>
        </p14:section>
        <p14:section name="Design" id="{287D13D5-FA6E-A0F4-F4C9-D20DC8B06DBD}">
          <p14:sldIdLst>
            <p14:sldId id="265"/>
            <p14:sldId id="266"/>
            <p14:sldId id="267"/>
            <p14:sldId id="296"/>
            <p14:sldId id="269"/>
            <p14:sldId id="270"/>
          </p14:sldIdLst>
        </p14:section>
        <p14:section name="Construction" id="{843E6736-A469-F1FF-99BC-907DD9CE3A1E}">
          <p14:sldIdLst>
            <p14:sldId id="271"/>
            <p14:sldId id="272"/>
            <p14:sldId id="273"/>
            <p14:sldId id="274"/>
            <p14:sldId id="275"/>
          </p14:sldIdLst>
        </p14:section>
        <p14:section name="Connection" id="{4B7FB585-54B7-DA77-1010-E947C432841B}">
          <p14:sldIdLst>
            <p14:sldId id="276"/>
          </p14:sldIdLst>
        </p14:section>
        <p14:section name="Results" id="{2742BBA1-3966-D8B9-B20F-B6E700D92BC2}">
          <p14:sldIdLst>
            <p14:sldId id="277"/>
            <p14:sldId id="278"/>
            <p14:sldId id="279"/>
            <p14:sldId id="280"/>
            <p14:sldId id="281"/>
            <p14:sldId id="282"/>
            <p14:sldId id="283"/>
            <p14:sldId id="297"/>
          </p14:sldIdLst>
        </p14:section>
        <p14:section name="Funding" id="{5BB76F36-93B4-A113-DA5F-6686D68927D8}">
          <p14:sldIdLst>
            <p14:sldId id="284"/>
            <p14:sldId id="285"/>
            <p14:sldId id="286"/>
            <p14:sldId id="287"/>
          </p14:sldIdLst>
        </p14:section>
        <p14:section name="Close" id="{C58304DD-ECFC-1012-AA4A-8D6FE3142798}">
          <p14:sldIdLst>
            <p14:sldId id="288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70024" autoAdjust="0"/>
  </p:normalViewPr>
  <p:slideViewPr>
    <p:cSldViewPr snapToGrid="0" snapToObjects="1">
      <p:cViewPr varScale="1">
        <p:scale>
          <a:sx n="78" d="100"/>
          <a:sy n="78" d="100"/>
        </p:scale>
        <p:origin x="183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368"/>
    </p:cViewPr>
  </p:sorterViewPr>
  <p:notesViewPr>
    <p:cSldViewPr snapToGrid="0" snapToObjects="1">
      <p:cViewPr varScale="1">
        <p:scale>
          <a:sx n="64" d="100"/>
          <a:sy n="64" d="100"/>
        </p:scale>
        <p:origin x="433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2200" b="0" i="0" u="none" strike="noStrike">
                <a:solidFill>
                  <a:srgbClr val="5E728A"/>
                </a:solidFill>
                <a:latin typeface="+mn-lt"/>
              </a:defRPr>
            </a:pPr>
            <a:r>
              <a:rPr lang="en-US" sz="2200" b="0" i="0" u="none" strike="noStrike">
                <a:solidFill>
                  <a:srgbClr val="5E728A"/>
                </a:solidFill>
                <a:latin typeface="+mn-lt"/>
              </a:rPr>
              <a:t>Average weekly sales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weekly sales</c:v>
                </c:pt>
              </c:strCache>
            </c:strRef>
          </c:tx>
          <c:spPr>
            <a:solidFill>
              <a:srgbClr val="B5B2A9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870-4BDB-8F5D-5829734ACA0E}"/>
              </c:ext>
            </c:extLst>
          </c:dPt>
          <c:dPt>
            <c:idx val="1"/>
            <c:invertIfNegative val="0"/>
            <c:bubble3D val="0"/>
            <c:spPr>
              <a:solidFill>
                <a:srgbClr val="394E6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870-4BDB-8F5D-5829734ACA0E}"/>
              </c:ext>
            </c:extLst>
          </c:dPt>
          <c:dLbls>
            <c:numFmt formatCode="\$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 u="none" strike="noStrike">
                    <a:solidFill>
                      <a:srgbClr val="24344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Sheet1!$A$3:$A$4</c:f>
              <c:strCache>
                <c:ptCount val="2"/>
                <c:pt idx="0">
                  <c:v>2025</c:v>
                </c:pt>
                <c:pt idx="1">
                  <c:v>2026 YTD</c:v>
                </c:pt>
              </c:strCache>
            </c:strRef>
          </c:cat>
          <c:val>
            <c:numRef>
              <c:f>Sheet1!$B$3:$B$4</c:f>
              <c:numCache>
                <c:formatCode>General</c:formatCode>
                <c:ptCount val="2"/>
                <c:pt idx="0">
                  <c:v>22800</c:v>
                </c:pt>
                <c:pt idx="1">
                  <c:v>32000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70-4BDB-8F5D-5829734ACA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2200" b="0" i="0" u="none" strike="noStrike">
                <a:solidFill>
                  <a:srgbClr val="24344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8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1494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627F5-D4C7-1C2C-924F-A4F5C59D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86F9A1-98F7-B518-0E2E-71E56FBBB4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8070BA-87D5-6B3F-6C5A-C47A67EC9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01DC9-1148-F4DD-B119-0FDA36F502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24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7BCBC-4671-FB42-0001-370C646DE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FCD490-F3AC-0425-25F1-CD11FCF0A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C0E65E-6E20-2285-68FC-3F835C617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F00E9-2843-C1F3-BD15-68D7068445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54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FF817-F096-6CDD-2AA1-3B7636A1A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49909-B348-221C-38F2-C7B117D08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7EB412-EA77-0D61-B275-D04D6D5B8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28E13-516F-CB4B-C4D4-008D2A579F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04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9E9BE-74AA-5600-8F80-30B150290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C5AF6-B8FD-8CF3-AB40-4BB6F7D85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85A041-5191-1B56-BB25-91256A162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E95A2-0CB2-5FDB-4F93-065312A719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18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oof_whit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4248" y="640080"/>
            <a:ext cx="8229600" cy="846734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1691640"/>
            <a:ext cx="10725912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6600" b="1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Title</a:t>
            </a:r>
            <a:endParaRPr lang="en-US" sz="66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1097280" y="3063240"/>
            <a:ext cx="9994392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2800" dirty="0">
                <a:solidFill>
                  <a:schemeClr val="accent2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accent2"/>
                </a:solidFill>
              </a:rPr>
              <a:t>Subtitle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1097280" y="4434840"/>
            <a:ext cx="99943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2200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</a:rPr>
              <a:t>Presenter</a:t>
            </a:r>
            <a:endParaRPr lang="en-US" sz="2200" dirty="0"/>
          </a:p>
        </p:txBody>
      </p:sp>
      <p:pic>
        <p:nvPicPr>
          <p:cNvPr id="6" name="Image 1" descr="vs_whit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5504" y="5440680"/>
            <a:ext cx="1828800" cy="9089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oof_whit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5848" y="1005840"/>
            <a:ext cx="5486400" cy="56418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1828800"/>
            <a:ext cx="10543032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Statement</a:t>
            </a:r>
            <a:endParaRPr lang="en-US" sz="5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1280160" y="4069080"/>
            <a:ext cx="9628632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3000" dirty="0">
                <a:solidFill>
                  <a:schemeClr val="accent2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Supporting line</a:t>
            </a:r>
            <a:endParaRPr lang="en-US" sz="3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k_nav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440" y="6263640"/>
            <a:ext cx="1325880" cy="41879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0"/>
            <a:ext cx="5882335" cy="6858000"/>
          </a:xfrm>
          <a:prstGeom prst="rect">
            <a:avLst/>
          </a:prstGeom>
          <a:solidFill>
            <a:srgbClr val="EEF3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idx="101" hasCustomPrompt="1"/>
          </p:nvPr>
        </p:nvSpPr>
        <p:spPr>
          <a:xfrm>
            <a:off x="6309360" y="0"/>
            <a:ext cx="588233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53949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882335" cy="6858000"/>
          </a:xfrm>
          <a:prstGeom prst="rect">
            <a:avLst/>
          </a:prstGeom>
          <a:solidFill>
            <a:srgbClr val="EEF3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idx="101" hasCustomPrompt="1"/>
          </p:nvPr>
        </p:nvSpPr>
        <p:spPr>
          <a:xfrm>
            <a:off x="0" y="0"/>
            <a:ext cx="588233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6263640" y="457200"/>
            <a:ext cx="53949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Ful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media" idx="100" hasCustomPrompt="1"/>
          </p:nvPr>
        </p:nvSpPr>
        <p:spPr>
          <a:xfrm>
            <a:off x="0" y="0"/>
            <a:ext cx="12191695" cy="5394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video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0"/>
            <a:ext cx="66751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Slide title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Gr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k_nav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440" y="6263640"/>
            <a:ext cx="1325880" cy="41879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  <p:sp>
        <p:nvSpPr>
          <p:cNvPr id="4" name="Shape 0"/>
          <p:cNvSpPr/>
          <p:nvPr/>
        </p:nvSpPr>
        <p:spPr>
          <a:xfrm>
            <a:off x="548640" y="1463040"/>
            <a:ext cx="3520440" cy="3840480"/>
          </a:xfrm>
          <a:prstGeom prst="rect">
            <a:avLst/>
          </a:prstGeom>
          <a:solidFill>
            <a:srgbClr val="EEF3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1"/>
          <p:cNvSpPr/>
          <p:nvPr/>
        </p:nvSpPr>
        <p:spPr>
          <a:xfrm>
            <a:off x="4334256" y="1463040"/>
            <a:ext cx="3520440" cy="3840480"/>
          </a:xfrm>
          <a:prstGeom prst="rect">
            <a:avLst/>
          </a:prstGeom>
          <a:solidFill>
            <a:srgbClr val="EEF3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2"/>
          <p:cNvSpPr/>
          <p:nvPr/>
        </p:nvSpPr>
        <p:spPr>
          <a:xfrm>
            <a:off x="8119872" y="1463040"/>
            <a:ext cx="3520440" cy="3840480"/>
          </a:xfrm>
          <a:prstGeom prst="rect">
            <a:avLst/>
          </a:prstGeom>
          <a:solidFill>
            <a:srgbClr val="EEF3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3"/>
          <p:cNvSpPr>
            <a:spLocks noGrp="1"/>
          </p:cNvSpPr>
          <p:nvPr>
            <p:ph idx="105" hasCustomPrompt="1"/>
          </p:nvPr>
        </p:nvSpPr>
        <p:spPr>
          <a:xfrm>
            <a:off x="548640" y="1463040"/>
            <a:ext cx="35204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  <p:sp>
        <p:nvSpPr>
          <p:cNvPr id="8" name="Text 3"/>
          <p:cNvSpPr>
            <a:spLocks noGrp="1"/>
          </p:cNvSpPr>
          <p:nvPr>
            <p:ph idx="106" hasCustomPrompt="1"/>
          </p:nvPr>
        </p:nvSpPr>
        <p:spPr>
          <a:xfrm>
            <a:off x="4334256" y="1463040"/>
            <a:ext cx="35204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  <p:sp>
        <p:nvSpPr>
          <p:cNvPr id="9" name="Text 3"/>
          <p:cNvSpPr>
            <a:spLocks noGrp="1"/>
          </p:cNvSpPr>
          <p:nvPr>
            <p:ph idx="107" hasCustomPrompt="1"/>
          </p:nvPr>
        </p:nvSpPr>
        <p:spPr>
          <a:xfrm>
            <a:off x="8119872" y="1463040"/>
            <a:ext cx="35204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k_nav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440" y="6263640"/>
            <a:ext cx="1325880" cy="41879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  <p:sp>
        <p:nvSpPr>
          <p:cNvPr id="4" name="Shape 0"/>
          <p:cNvSpPr/>
          <p:nvPr/>
        </p:nvSpPr>
        <p:spPr>
          <a:xfrm>
            <a:off x="548640" y="1463040"/>
            <a:ext cx="6675120" cy="4663440"/>
          </a:xfrm>
          <a:prstGeom prst="rect">
            <a:avLst/>
          </a:prstGeom>
          <a:solidFill>
            <a:srgbClr val="EEF3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>
            <a:spLocks noGrp="1"/>
          </p:cNvSpPr>
          <p:nvPr>
            <p:ph idx="103" hasCustomPrompt="1"/>
          </p:nvPr>
        </p:nvSpPr>
        <p:spPr>
          <a:xfrm>
            <a:off x="548640" y="1463040"/>
            <a:ext cx="667512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k_nav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440" y="6263640"/>
            <a:ext cx="1325880" cy="41879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  <p:sp>
        <p:nvSpPr>
          <p:cNvPr id="4" name="Shape 0"/>
          <p:cNvSpPr/>
          <p:nvPr/>
        </p:nvSpPr>
        <p:spPr>
          <a:xfrm>
            <a:off x="3813048" y="1463040"/>
            <a:ext cx="4572000" cy="4663440"/>
          </a:xfrm>
          <a:prstGeom prst="rect">
            <a:avLst/>
          </a:prstGeom>
          <a:solidFill>
            <a:srgbClr val="EEF3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>
            <a:spLocks noGrp="1"/>
          </p:cNvSpPr>
          <p:nvPr>
            <p:ph idx="103" hasCustomPrompt="1"/>
          </p:nvPr>
        </p:nvSpPr>
        <p:spPr>
          <a:xfrm>
            <a:off x="3813048" y="1463040"/>
            <a:ext cx="457200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57200"/>
            <a:ext cx="110642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5400" b="1" dirty="0">
                <a:solidFill>
                  <a:schemeClr val="accent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5400" b="1" dirty="0">
                <a:solidFill>
                  <a:schemeClr val="accent1"/>
                </a:solidFill>
              </a:rPr>
              <a:t>Thank you</a:t>
            </a:r>
            <a:endParaRPr lang="en-US" sz="540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707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oof_whit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4248" y="640080"/>
            <a:ext cx="8229600" cy="846734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1691640"/>
            <a:ext cx="10725912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6600" b="1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Title</a:t>
            </a:r>
            <a:endParaRPr lang="en-US" sz="66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1097280" y="3063240"/>
            <a:ext cx="9994392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2800" dirty="0">
                <a:solidFill>
                  <a:schemeClr val="accent2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accent2"/>
                </a:solidFill>
              </a:rPr>
              <a:t>Subtitle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1097280" y="4434840"/>
            <a:ext cx="99943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2200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</a:rPr>
              <a:t>Presenter</a:t>
            </a:r>
            <a:endParaRPr lang="en-US" sz="2200" dirty="0"/>
          </a:p>
        </p:txBody>
      </p:sp>
      <p:pic>
        <p:nvPicPr>
          <p:cNvPr id="6" name="Image 1" descr="vs_whit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5504" y="5440680"/>
            <a:ext cx="1828800" cy="9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10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oof_whit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5848" y="1005840"/>
            <a:ext cx="5486400" cy="56418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1828800"/>
            <a:ext cx="10543032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Statement</a:t>
            </a:r>
            <a:endParaRPr lang="en-US" sz="5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1280160" y="4069080"/>
            <a:ext cx="9628632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3000" dirty="0">
                <a:solidFill>
                  <a:schemeClr val="accent2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Supporting line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740807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k_nav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440" y="6263640"/>
            <a:ext cx="1325880" cy="41879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63507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0"/>
            <a:ext cx="5882335" cy="6858000"/>
          </a:xfrm>
          <a:prstGeom prst="rect">
            <a:avLst/>
          </a:prstGeom>
          <a:solidFill>
            <a:srgbClr val="EEF3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idx="101" hasCustomPrompt="1"/>
          </p:nvPr>
        </p:nvSpPr>
        <p:spPr>
          <a:xfrm>
            <a:off x="6309360" y="0"/>
            <a:ext cx="588233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53949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28529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882335" cy="6858000"/>
          </a:xfrm>
          <a:prstGeom prst="rect">
            <a:avLst/>
          </a:prstGeom>
          <a:solidFill>
            <a:srgbClr val="EEF3F9"/>
          </a:solidFill>
          <a:ln/>
        </p:spPr>
      </p:sp>
      <p:sp>
        <p:nvSpPr>
          <p:cNvPr id="3" name="Text 1"/>
          <p:cNvSpPr>
            <a:spLocks noGrp="1"/>
          </p:cNvSpPr>
          <p:nvPr>
            <p:ph idx="101" hasCustomPrompt="1"/>
          </p:nvPr>
        </p:nvSpPr>
        <p:spPr>
          <a:xfrm>
            <a:off x="0" y="0"/>
            <a:ext cx="588233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6263640" y="457200"/>
            <a:ext cx="53949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7553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Ful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media" idx="100" hasCustomPrompt="1"/>
          </p:nvPr>
        </p:nvSpPr>
        <p:spPr>
          <a:xfrm>
            <a:off x="0" y="0"/>
            <a:ext cx="12191695" cy="5394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video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0"/>
            <a:ext cx="66751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Slide 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7363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Gr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k_nav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440" y="6263640"/>
            <a:ext cx="1325880" cy="41879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  <p:sp>
        <p:nvSpPr>
          <p:cNvPr id="4" name="Shape 0"/>
          <p:cNvSpPr/>
          <p:nvPr/>
        </p:nvSpPr>
        <p:spPr>
          <a:xfrm>
            <a:off x="548640" y="1463040"/>
            <a:ext cx="3520440" cy="3840480"/>
          </a:xfrm>
          <a:prstGeom prst="rect">
            <a:avLst/>
          </a:prstGeom>
          <a:solidFill>
            <a:srgbClr val="EEF3F9"/>
          </a:solidFill>
          <a:ln/>
        </p:spPr>
      </p:sp>
      <p:sp>
        <p:nvSpPr>
          <p:cNvPr id="5" name="Shape 1"/>
          <p:cNvSpPr/>
          <p:nvPr/>
        </p:nvSpPr>
        <p:spPr>
          <a:xfrm>
            <a:off x="4334256" y="1463040"/>
            <a:ext cx="3520440" cy="3840480"/>
          </a:xfrm>
          <a:prstGeom prst="rect">
            <a:avLst/>
          </a:prstGeom>
          <a:solidFill>
            <a:srgbClr val="EEF3F9"/>
          </a:solidFill>
          <a:ln/>
        </p:spPr>
      </p:sp>
      <p:sp>
        <p:nvSpPr>
          <p:cNvPr id="6" name="Shape 2"/>
          <p:cNvSpPr/>
          <p:nvPr/>
        </p:nvSpPr>
        <p:spPr>
          <a:xfrm>
            <a:off x="8119872" y="1463040"/>
            <a:ext cx="3520440" cy="3840480"/>
          </a:xfrm>
          <a:prstGeom prst="rect">
            <a:avLst/>
          </a:prstGeom>
          <a:solidFill>
            <a:srgbClr val="EEF3F9"/>
          </a:solidFill>
          <a:ln/>
        </p:spPr>
      </p:sp>
      <p:sp>
        <p:nvSpPr>
          <p:cNvPr id="7" name="Text 3"/>
          <p:cNvSpPr>
            <a:spLocks noGrp="1"/>
          </p:cNvSpPr>
          <p:nvPr>
            <p:ph idx="105" hasCustomPrompt="1"/>
          </p:nvPr>
        </p:nvSpPr>
        <p:spPr>
          <a:xfrm>
            <a:off x="548640" y="1463040"/>
            <a:ext cx="35204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  <p:sp>
        <p:nvSpPr>
          <p:cNvPr id="8" name="Text 3"/>
          <p:cNvSpPr>
            <a:spLocks noGrp="1"/>
          </p:cNvSpPr>
          <p:nvPr>
            <p:ph idx="106" hasCustomPrompt="1"/>
          </p:nvPr>
        </p:nvSpPr>
        <p:spPr>
          <a:xfrm>
            <a:off x="4334256" y="1463040"/>
            <a:ext cx="35204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  <p:sp>
        <p:nvSpPr>
          <p:cNvPr id="9" name="Text 3"/>
          <p:cNvSpPr>
            <a:spLocks noGrp="1"/>
          </p:cNvSpPr>
          <p:nvPr>
            <p:ph idx="107" hasCustomPrompt="1"/>
          </p:nvPr>
        </p:nvSpPr>
        <p:spPr>
          <a:xfrm>
            <a:off x="8119872" y="1463040"/>
            <a:ext cx="35204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38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k_nav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440" y="6263640"/>
            <a:ext cx="1325880" cy="41879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  <p:sp>
        <p:nvSpPr>
          <p:cNvPr id="4" name="Shape 0"/>
          <p:cNvSpPr/>
          <p:nvPr/>
        </p:nvSpPr>
        <p:spPr>
          <a:xfrm>
            <a:off x="548640" y="1463040"/>
            <a:ext cx="6675120" cy="4663440"/>
          </a:xfrm>
          <a:prstGeom prst="rect">
            <a:avLst/>
          </a:prstGeom>
          <a:solidFill>
            <a:srgbClr val="EEF3F9"/>
          </a:solidFill>
          <a:ln/>
        </p:spPr>
      </p:sp>
      <p:sp>
        <p:nvSpPr>
          <p:cNvPr id="5" name="Text 1"/>
          <p:cNvSpPr>
            <a:spLocks noGrp="1"/>
          </p:cNvSpPr>
          <p:nvPr>
            <p:ph idx="103" hasCustomPrompt="1"/>
          </p:nvPr>
        </p:nvSpPr>
        <p:spPr>
          <a:xfrm>
            <a:off x="548640" y="1463040"/>
            <a:ext cx="667512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275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k_nav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440" y="6263640"/>
            <a:ext cx="1325880" cy="418795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Slide title</a:t>
            </a:r>
            <a:endParaRPr lang="en-US" sz="4000" dirty="0"/>
          </a:p>
        </p:txBody>
      </p:sp>
      <p:sp>
        <p:nvSpPr>
          <p:cNvPr id="4" name="Shape 0"/>
          <p:cNvSpPr/>
          <p:nvPr/>
        </p:nvSpPr>
        <p:spPr>
          <a:xfrm>
            <a:off x="3813048" y="1463040"/>
            <a:ext cx="4572000" cy="4663440"/>
          </a:xfrm>
          <a:prstGeom prst="rect">
            <a:avLst/>
          </a:prstGeom>
          <a:solidFill>
            <a:srgbClr val="EEF3F9"/>
          </a:solidFill>
          <a:ln/>
        </p:spPr>
      </p:sp>
      <p:sp>
        <p:nvSpPr>
          <p:cNvPr id="5" name="Text 1"/>
          <p:cNvSpPr>
            <a:spLocks noGrp="1"/>
          </p:cNvSpPr>
          <p:nvPr>
            <p:ph idx="103" hasCustomPrompt="1"/>
          </p:nvPr>
        </p:nvSpPr>
        <p:spPr>
          <a:xfrm>
            <a:off x="3813048" y="1463040"/>
            <a:ext cx="457200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Add photo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621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57200"/>
            <a:ext cx="110642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5400" b="1" dirty="0">
                <a:solidFill>
                  <a:schemeClr val="accent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5400" b="1" dirty="0">
                <a:solidFill>
                  <a:schemeClr val="accent1"/>
                </a:solidFill>
              </a:rPr>
              <a:t>Thank you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135467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606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1691640"/>
            <a:ext cx="107259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More Than a Market</a:t>
            </a:r>
            <a:endParaRPr lang="en-US" sz="66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1097280" y="3063240"/>
            <a:ext cx="99943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chemeClr val="accent2"/>
                </a:solidFill>
              </a:rPr>
              <a:t>How Partnerships and Tourism Product Development Transformed a Derelict Warehouse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1097280" y="4434840"/>
            <a:ext cx="99943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</a:rPr>
              <a:t>Justin Samples  |  VP of Marketing &amp; Operations, Visit Statesboro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1828800"/>
            <a:ext cx="105430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You're sitting in the project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1280160" y="4069080"/>
            <a:ext cx="96286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So instead of showing you what it looks like now, I'll show you what you can't see.</a:t>
            </a:r>
            <a:endParaRPr lang="en-US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media" idx="100" hasCustomPrompt="1"/>
          </p:nvPr>
        </p:nvSpPr>
        <p:spPr>
          <a:xfrm>
            <a:off x="0" y="0"/>
            <a:ext cx="12191695" cy="53949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BEFORE VIDEO: walk-through of the packed warehouse</a:t>
            </a:r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0"/>
            <a:ext cx="6675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What was here before</a:t>
            </a:r>
            <a:endParaRPr lang="en-US" sz="4000" dirty="0"/>
          </a:p>
        </p:txBody>
      </p:sp>
      <p:sp>
        <p:nvSpPr>
          <p:cNvPr id="4" name="Before stats"/>
          <p:cNvSpPr txBox="1"/>
          <p:nvPr/>
        </p:nvSpPr>
        <p:spPr>
          <a:xfrm>
            <a:off x="7223760" y="5486400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dirty="0">
                <a:solidFill>
                  <a:schemeClr val="accent2"/>
                </a:solidFill>
              </a:rPr>
              <a:t>60 × 125 ft  |  7,500 sq ft</a:t>
            </a:r>
            <a:endParaRPr lang="en-US" sz="2400" dirty="0"/>
          </a:p>
          <a:p>
            <a:pPr marL="0" indent="0" algn="r">
              <a:buNone/>
            </a:pPr>
            <a:r>
              <a:rPr lang="en-US" sz="2400" dirty="0">
                <a:solidFill>
                  <a:schemeClr val="accent2"/>
                </a:solidFill>
              </a:rPr>
              <a:t>No road access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497B9E-5FA3-0916-8296-944D2C73B5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-1" y="0"/>
            <a:ext cx="12191696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2CA6090-D2CC-5B0F-5C3B-8D3EB6FE35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-366058"/>
            <a:ext cx="12192000" cy="7590118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4294967295" hasCustomPrompt="1"/>
          </p:nvPr>
        </p:nvSpPr>
        <p:spPr>
          <a:xfrm>
            <a:off x="4027055" y="706151"/>
            <a:ext cx="7576945" cy="516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chemeClr val="tx2"/>
                </a:solidFill>
              </a:rPr>
              <a:t>Half swallowed by vegetation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D62F2C-695A-9D58-D8F2-5106DFF2B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46BFB5-0DDC-A470-132C-399B12C2DA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4908" y="0"/>
            <a:ext cx="12261816" cy="68580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F459039E-F111-4E4E-4B7B-3EA094606637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530466" y="276664"/>
            <a:ext cx="7576945" cy="516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Hotel furniture, floor to ceiling</a:t>
            </a:r>
          </a:p>
        </p:txBody>
      </p:sp>
    </p:spTree>
    <p:extLst>
      <p:ext uri="{BB962C8B-B14F-4D97-AF65-F5344CB8AC3E}">
        <p14:creationId xmlns:p14="http://schemas.microsoft.com/office/powerpoint/2010/main" val="248269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idx="101" hasCustomPrompt="1"/>
          </p:nvPr>
        </p:nvSpPr>
        <p:spPr>
          <a:xfrm>
            <a:off x="6309360" y="0"/>
            <a:ext cx="5882335" cy="68580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PHOTO: market at the old bank parking lot</a:t>
            </a: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33348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The market had no real home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333480" y="224028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Statesboro Farmers Market met in a bank parking lot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A bad forecast kept shoppers home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Produce vendors couldn't pack back up what they'd set out</a:t>
            </a:r>
            <a:endParaRPr lang="en-US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71E857-6F5D-32A9-DE5A-60CCD424ED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2565" y="0"/>
            <a:ext cx="62394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What we needed</a:t>
            </a:r>
            <a:endParaRPr lang="en-US" sz="4000" dirty="0"/>
          </a:p>
        </p:txBody>
      </p:sp>
      <p:sp>
        <p:nvSpPr>
          <p:cNvPr id="3" name="Need card 1"/>
          <p:cNvSpPr/>
          <p:nvPr/>
        </p:nvSpPr>
        <p:spPr>
          <a:xfrm>
            <a:off x="548640" y="1600200"/>
            <a:ext cx="3511296" cy="3200400"/>
          </a:xfrm>
          <a:prstGeom prst="roundRect">
            <a:avLst>
              <a:gd name="adj" fmla="val 3429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Need circle 1"/>
          <p:cNvSpPr/>
          <p:nvPr/>
        </p:nvSpPr>
        <p:spPr>
          <a:xfrm>
            <a:off x="868680" y="1874520"/>
            <a:ext cx="914400" cy="91440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Need icon 1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280" y="2103120"/>
            <a:ext cx="457200" cy="457200"/>
          </a:xfrm>
          <a:prstGeom prst="rect">
            <a:avLst/>
          </a:prstGeom>
        </p:spPr>
      </p:pic>
      <p:sp>
        <p:nvSpPr>
          <p:cNvPr id="6" name="Need label 1"/>
          <p:cNvSpPr txBox="1"/>
          <p:nvPr/>
        </p:nvSpPr>
        <p:spPr>
          <a:xfrm>
            <a:off x="868680" y="30175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chemeClr val="accent2"/>
                </a:solidFill>
              </a:rPr>
              <a:t>MUST HAVE</a:t>
            </a:r>
            <a:endParaRPr lang="en-US" sz="1800" dirty="0"/>
          </a:p>
        </p:txBody>
      </p:sp>
      <p:sp>
        <p:nvSpPr>
          <p:cNvPr id="7" name="Need text 1"/>
          <p:cNvSpPr txBox="1"/>
          <p:nvPr/>
        </p:nvSpPr>
        <p:spPr>
          <a:xfrm>
            <a:off x="868680" y="34747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A covered, permanent market home</a:t>
            </a:r>
            <a:endParaRPr lang="en-US" sz="2800" dirty="0"/>
          </a:p>
        </p:txBody>
      </p:sp>
      <p:sp>
        <p:nvSpPr>
          <p:cNvPr id="8" name="Need card 2"/>
          <p:cNvSpPr/>
          <p:nvPr/>
        </p:nvSpPr>
        <p:spPr>
          <a:xfrm>
            <a:off x="4325112" y="1600200"/>
            <a:ext cx="3511296" cy="320040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Need circle 2"/>
          <p:cNvSpPr/>
          <p:nvPr/>
        </p:nvSpPr>
        <p:spPr>
          <a:xfrm>
            <a:off x="4645152" y="187452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Need icon 2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3752" y="2103120"/>
            <a:ext cx="457200" cy="457200"/>
          </a:xfrm>
          <a:prstGeom prst="rect">
            <a:avLst/>
          </a:prstGeom>
        </p:spPr>
      </p:pic>
      <p:sp>
        <p:nvSpPr>
          <p:cNvPr id="11" name="Need label 2"/>
          <p:cNvSpPr txBox="1"/>
          <p:nvPr/>
        </p:nvSpPr>
        <p:spPr>
          <a:xfrm>
            <a:off x="4645152" y="30175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chemeClr val="accent4"/>
                </a:solidFill>
              </a:rPr>
              <a:t>BONUS</a:t>
            </a:r>
            <a:endParaRPr lang="en-US" sz="1800" dirty="0"/>
          </a:p>
        </p:txBody>
      </p:sp>
      <p:sp>
        <p:nvSpPr>
          <p:cNvPr id="12" name="Need text 2"/>
          <p:cNvSpPr txBox="1"/>
          <p:nvPr/>
        </p:nvSpPr>
        <p:spPr>
          <a:xfrm>
            <a:off x="4645152" y="34747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Event space</a:t>
            </a:r>
            <a:endParaRPr lang="en-US" sz="2800" dirty="0"/>
          </a:p>
        </p:txBody>
      </p:sp>
      <p:sp>
        <p:nvSpPr>
          <p:cNvPr id="13" name="Need card 3"/>
          <p:cNvSpPr/>
          <p:nvPr/>
        </p:nvSpPr>
        <p:spPr>
          <a:xfrm>
            <a:off x="8101584" y="1600200"/>
            <a:ext cx="3511296" cy="320040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Need circle 3"/>
          <p:cNvSpPr/>
          <p:nvPr/>
        </p:nvSpPr>
        <p:spPr>
          <a:xfrm>
            <a:off x="8421624" y="187452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Need icon 3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0224" y="2103120"/>
            <a:ext cx="457200" cy="457200"/>
          </a:xfrm>
          <a:prstGeom prst="rect">
            <a:avLst/>
          </a:prstGeom>
        </p:spPr>
      </p:pic>
      <p:sp>
        <p:nvSpPr>
          <p:cNvPr id="16" name="Need label 3"/>
          <p:cNvSpPr txBox="1"/>
          <p:nvPr/>
        </p:nvSpPr>
        <p:spPr>
          <a:xfrm>
            <a:off x="8421624" y="30175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chemeClr val="accent4"/>
                </a:solidFill>
              </a:rPr>
              <a:t>BONUS</a:t>
            </a:r>
            <a:endParaRPr lang="en-US" sz="1800" dirty="0"/>
          </a:p>
        </p:txBody>
      </p:sp>
      <p:sp>
        <p:nvSpPr>
          <p:cNvPr id="17" name="Need text 3"/>
          <p:cNvSpPr txBox="1"/>
          <p:nvPr/>
        </p:nvSpPr>
        <p:spPr>
          <a:xfrm>
            <a:off x="8421624" y="34747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A link to the McTell Trail</a:t>
            </a:r>
            <a:endParaRPr lang="en-US" sz="2800" dirty="0"/>
          </a:p>
        </p:txBody>
      </p:sp>
      <p:sp>
        <p:nvSpPr>
          <p:cNvPr id="18" name="COVID note"/>
          <p:cNvSpPr txBox="1"/>
          <p:nvPr/>
        </p:nvSpPr>
        <p:spPr>
          <a:xfrm>
            <a:off x="548640" y="512064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chemeClr val="accent4"/>
                </a:solidFill>
              </a:rPr>
              <a:t>The timing: during and right after COVID, when open-air gathering space mattered most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6263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4000" b="1" dirty="0">
                <a:solidFill>
                  <a:schemeClr val="accent1"/>
                </a:solidFill>
              </a:rPr>
              <a:t>Where it sits</a:t>
            </a:r>
            <a:endParaRPr lang="en-US" sz="4000" dirty="0"/>
          </a:p>
        </p:txBody>
      </p:sp>
      <p:sp>
        <p:nvSpPr>
          <p:cNvPr id="4" name="Corridor descriptions"/>
          <p:cNvSpPr txBox="1"/>
          <p:nvPr/>
        </p:nvSpPr>
        <p:spPr>
          <a:xfrm>
            <a:off x="6095999" y="1576166"/>
            <a:ext cx="5762171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1"/>
                </a:solidFill>
              </a:rPr>
              <a:t>The Blue Mile</a:t>
            </a:r>
            <a:endParaRPr lang="en-US" sz="2800" dirty="0"/>
          </a:p>
          <a:p>
            <a:pPr marL="0" indent="0" algn="r">
              <a:spcAft>
                <a:spcPts val="600"/>
              </a:spcAft>
              <a:buNone/>
            </a:pPr>
            <a:r>
              <a:rPr lang="en-US" sz="2400" dirty="0">
                <a:solidFill>
                  <a:schemeClr val="tx1"/>
                </a:solidFill>
              </a:rPr>
              <a:t>About a mile of South Main St (Hwy 301), Georgia Southern to the courthouse</a:t>
            </a:r>
            <a:endParaRPr lang="en-US" sz="2800" dirty="0"/>
          </a:p>
          <a:p>
            <a:pPr marL="0" indent="0" algn="r"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</a:rPr>
              <a:t> </a:t>
            </a:r>
            <a:endParaRPr lang="en-US" sz="2800" dirty="0"/>
          </a:p>
          <a:p>
            <a:pPr marL="0" indent="0" algn="r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1"/>
                </a:solidFill>
              </a:rPr>
              <a:t>The McTell Trail</a:t>
            </a:r>
            <a:endParaRPr lang="en-US" sz="2800" dirty="0"/>
          </a:p>
          <a:p>
            <a:pPr marL="0" indent="0" algn="r">
              <a:spcAft>
                <a:spcPts val="600"/>
              </a:spcAft>
              <a:buNone/>
            </a:pPr>
            <a:r>
              <a:rPr lang="en-US" sz="2400" dirty="0">
                <a:solidFill>
                  <a:schemeClr val="tx1"/>
                </a:solidFill>
              </a:rPr>
              <a:t>About a mile, rec center to downtown, running 600 to 1,000 ft east of South Main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6BFC49-C828-4A76-6F59-94EB14C17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801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8850-2664-4D1C-78FE-79DEB5CD3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960FABD-B281-A162-B12B-AF42272848C8}"/>
              </a:ext>
            </a:extLst>
          </p:cNvPr>
          <p:cNvSpPr>
            <a:spLocks noGrp="1"/>
          </p:cNvSpPr>
          <p:nvPr>
            <p:ph type="title" idx="102" hasCustomPrompt="1"/>
          </p:nvPr>
        </p:nvSpPr>
        <p:spPr>
          <a:xfrm>
            <a:off x="6263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A very awkward piece of real estate</a:t>
            </a:r>
            <a:endParaRPr lang="en-US" sz="4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6051AD2-CACB-CCDD-4D28-09B1F6568BA5}"/>
              </a:ext>
            </a:extLst>
          </p:cNvPr>
          <p:cNvSpPr txBox="1"/>
          <p:nvPr/>
        </p:nvSpPr>
        <p:spPr>
          <a:xfrm>
            <a:off x="6263640" y="224028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L-shaped warehouse lot with no road access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Next door: a square DSDA lot, wet and low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A drainage ditch cut it all off from the trail</a:t>
            </a:r>
            <a:endParaRPr lang="en-US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094E4A-9D60-5A80-594B-B3527E83C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74660" cy="6858000"/>
          </a:xfrm>
          <a:prstGeom prst="rect">
            <a:avLst/>
          </a:prstGeom>
        </p:spPr>
      </p:pic>
      <p:sp>
        <p:nvSpPr>
          <p:cNvPr id="12" name="Text 1">
            <a:extLst>
              <a:ext uri="{FF2B5EF4-FFF2-40B4-BE49-F238E27FC236}">
                <a16:creationId xmlns:a16="http://schemas.microsoft.com/office/drawing/2014/main" id="{DA1E0212-1CCB-ED54-4E5C-F6EF99F1F371}"/>
              </a:ext>
            </a:extLst>
          </p:cNvPr>
          <p:cNvSpPr txBox="1">
            <a:spLocks/>
          </p:cNvSpPr>
          <p:nvPr/>
        </p:nvSpPr>
        <p:spPr>
          <a:xfrm>
            <a:off x="0" y="-4527"/>
            <a:ext cx="5874660" cy="638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DSDA Lot</a:t>
            </a:r>
          </a:p>
        </p:txBody>
      </p:sp>
    </p:spTree>
    <p:extLst>
      <p:ext uri="{BB962C8B-B14F-4D97-AF65-F5344CB8AC3E}">
        <p14:creationId xmlns:p14="http://schemas.microsoft.com/office/powerpoint/2010/main" val="2633412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Partnership made the site possible</a:t>
            </a:r>
            <a:endParaRPr lang="en-US" sz="4000" dirty="0"/>
          </a:p>
        </p:txBody>
      </p:sp>
      <p:sp>
        <p:nvSpPr>
          <p:cNvPr id="3" name="Step card 1"/>
          <p:cNvSpPr/>
          <p:nvPr/>
        </p:nvSpPr>
        <p:spPr>
          <a:xfrm>
            <a:off x="548640" y="1600200"/>
            <a:ext cx="3291840" cy="342900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tep num 1"/>
          <p:cNvSpPr txBox="1"/>
          <p:nvPr/>
        </p:nvSpPr>
        <p:spPr>
          <a:xfrm>
            <a:off x="868680" y="17830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6000" dirty="0"/>
          </a:p>
        </p:txBody>
      </p:sp>
      <p:sp>
        <p:nvSpPr>
          <p:cNvPr id="5" name="Step head 1"/>
          <p:cNvSpPr txBox="1"/>
          <p:nvPr/>
        </p:nvSpPr>
        <p:spPr>
          <a:xfrm>
            <a:off x="868680" y="27432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We bought the warehouse</a:t>
            </a:r>
            <a:endParaRPr lang="en-US" sz="2800" dirty="0"/>
          </a:p>
        </p:txBody>
      </p:sp>
      <p:sp>
        <p:nvSpPr>
          <p:cNvPr id="6" name="Step sub 1"/>
          <p:cNvSpPr txBox="1"/>
          <p:nvPr/>
        </p:nvSpPr>
        <p:spPr>
          <a:xfrm>
            <a:off x="868680" y="370332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Approached the hotel group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$97K, late 2018</a:t>
            </a:r>
            <a:endParaRPr lang="en-US" sz="2000" dirty="0"/>
          </a:p>
        </p:txBody>
      </p:sp>
      <p:pic>
        <p:nvPicPr>
          <p:cNvPr id="7" name="Arrow 1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9352" y="3090672"/>
            <a:ext cx="411480" cy="411480"/>
          </a:xfrm>
          <a:prstGeom prst="rect">
            <a:avLst/>
          </a:prstGeom>
        </p:spPr>
      </p:pic>
      <p:sp>
        <p:nvSpPr>
          <p:cNvPr id="8" name="Step card 2"/>
          <p:cNvSpPr/>
          <p:nvPr/>
        </p:nvSpPr>
        <p:spPr>
          <a:xfrm>
            <a:off x="4389120" y="1600200"/>
            <a:ext cx="3291840" cy="342900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tep num 2"/>
          <p:cNvSpPr txBox="1"/>
          <p:nvPr/>
        </p:nvSpPr>
        <p:spPr>
          <a:xfrm>
            <a:off x="4709160" y="17830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6000" dirty="0"/>
          </a:p>
        </p:txBody>
      </p:sp>
      <p:sp>
        <p:nvSpPr>
          <p:cNvPr id="10" name="Step head 2"/>
          <p:cNvSpPr txBox="1"/>
          <p:nvPr/>
        </p:nvSpPr>
        <p:spPr>
          <a:xfrm>
            <a:off x="4709160" y="27432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DSDA gave its land</a:t>
            </a:r>
            <a:endParaRPr lang="en-US" sz="2800" dirty="0"/>
          </a:p>
        </p:txBody>
      </p:sp>
      <p:sp>
        <p:nvSpPr>
          <p:cNvPr id="11" name="Step sub 2"/>
          <p:cNvSpPr txBox="1"/>
          <p:nvPr/>
        </p:nvSpPr>
        <p:spPr>
          <a:xfrm>
            <a:off x="4709160" y="370332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Deeded the adjoining lot to Visit Statesboro</a:t>
            </a:r>
            <a:endParaRPr lang="en-US" sz="2000" dirty="0"/>
          </a:p>
        </p:txBody>
      </p:sp>
      <p:pic>
        <p:nvPicPr>
          <p:cNvPr id="12" name="Arrow 2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9832" y="3090672"/>
            <a:ext cx="411480" cy="411480"/>
          </a:xfrm>
          <a:prstGeom prst="rect">
            <a:avLst/>
          </a:prstGeom>
        </p:spPr>
      </p:pic>
      <p:sp>
        <p:nvSpPr>
          <p:cNvPr id="13" name="Step card 3"/>
          <p:cNvSpPr/>
          <p:nvPr/>
        </p:nvSpPr>
        <p:spPr>
          <a:xfrm>
            <a:off x="8229600" y="1600200"/>
            <a:ext cx="3291840" cy="3429000"/>
          </a:xfrm>
          <a:prstGeom prst="roundRect">
            <a:avLst>
              <a:gd name="adj" fmla="val 3333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tep num 3"/>
          <p:cNvSpPr txBox="1"/>
          <p:nvPr/>
        </p:nvSpPr>
        <p:spPr>
          <a:xfrm>
            <a:off x="8549640" y="17830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2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6000" dirty="0"/>
          </a:p>
        </p:txBody>
      </p:sp>
      <p:sp>
        <p:nvSpPr>
          <p:cNvPr id="15" name="Step head 3"/>
          <p:cNvSpPr txBox="1"/>
          <p:nvPr/>
        </p:nvSpPr>
        <p:spPr>
          <a:xfrm>
            <a:off x="8549640" y="27432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One workable site</a:t>
            </a:r>
            <a:endParaRPr lang="en-US" sz="2800" dirty="0"/>
          </a:p>
        </p:txBody>
      </p:sp>
      <p:sp>
        <p:nvSpPr>
          <p:cNvPr id="16" name="Step sub 3"/>
          <p:cNvSpPr txBox="1"/>
          <p:nvPr/>
        </p:nvSpPr>
        <p:spPr>
          <a:xfrm>
            <a:off x="8549640" y="370332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Building, land, and room to reach the trail</a:t>
            </a:r>
            <a:endParaRPr lang="en-US" sz="2000" dirty="0"/>
          </a:p>
        </p:txBody>
      </p:sp>
      <p:sp>
        <p:nvSpPr>
          <p:cNvPr id="17" name="Access line"/>
          <p:cNvSpPr txBox="1"/>
          <p:nvPr/>
        </p:nvSpPr>
        <p:spPr>
          <a:xfrm>
            <a:off x="548639" y="5349240"/>
            <a:ext cx="1007581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Access today: Visit Statesboro parking lot, hotel, McTell Trail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idx="101" hasCustomPrompt="1"/>
          </p:nvPr>
        </p:nvSpPr>
        <p:spPr>
          <a:xfrm>
            <a:off x="6309360" y="0"/>
            <a:ext cx="5882335" cy="68580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EARLY CONCEPT: open-air pavilion rendering</a:t>
            </a: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5394960" cy="656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The first ideas: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487681" y="1330293"/>
            <a:ext cx="5394960" cy="247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ct val="0"/>
              </a:spcBef>
              <a:spcAft>
                <a:spcPts val="1800"/>
              </a:spcAft>
              <a:buSzPct val="100000"/>
            </a:pPr>
            <a:r>
              <a:rPr lang="en-US" sz="4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Just a pavilion</a:t>
            </a:r>
          </a:p>
          <a:p>
            <a:pPr marL="355600" indent="-355600"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Strip the walls</a:t>
            </a:r>
            <a:endParaRPr lang="en-US" sz="2600" dirty="0"/>
          </a:p>
          <a:p>
            <a:pPr marL="355600" indent="-355600"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Keep the roof and the slab</a:t>
            </a:r>
            <a:endParaRPr lang="en-US" sz="2600" dirty="0"/>
          </a:p>
          <a:p>
            <a:pPr marL="355600" indent="-355600"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Then we thought about rain, wind, and summer in Georgia</a:t>
            </a:r>
            <a:endParaRPr lang="en-US" sz="2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637F6A-9693-B32D-E5EB-1BC51732D5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9970" y="0"/>
            <a:ext cx="5882640" cy="35896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3B8A83-493F-E70A-3D77-595B0C8291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8445" y="3589699"/>
            <a:ext cx="5882640" cy="3268301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id="{CAB67534-7A90-B5F2-F919-15DF30FA6B07}"/>
              </a:ext>
            </a:extLst>
          </p:cNvPr>
          <p:cNvSpPr txBox="1"/>
          <p:nvPr/>
        </p:nvSpPr>
        <p:spPr>
          <a:xfrm>
            <a:off x="487681" y="4018154"/>
            <a:ext cx="5394960" cy="1870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ct val="0"/>
              </a:spcBef>
              <a:spcAft>
                <a:spcPts val="1800"/>
              </a:spcAft>
              <a:buSzPct val="100000"/>
            </a:pPr>
            <a:r>
              <a:rPr lang="en-US" sz="4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Exterior details</a:t>
            </a:r>
          </a:p>
          <a:p>
            <a:pPr marL="355600" indent="-355600"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Add covered walkways</a:t>
            </a:r>
            <a:endParaRPr lang="en-US" sz="2600" dirty="0"/>
          </a:p>
          <a:p>
            <a:pPr marL="355600" indent="-355600">
              <a:buSzPct val="100000"/>
              <a:buChar char="•"/>
            </a:pPr>
            <a:r>
              <a:rPr lang="en-US" sz="2600" dirty="0"/>
              <a:t>Architectural front entry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1828800"/>
            <a:ext cx="105430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So we designed it to be both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1280160" y="4069080"/>
            <a:ext cx="96286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An enclosed building when it needs to be.</a:t>
            </a:r>
            <a:endParaRPr lang="en-US" sz="3000" dirty="0"/>
          </a:p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An open pavilion when it doesn't.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6263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Opening up a warehouse</a:t>
            </a:r>
            <a:endParaRPr lang="en-US" sz="4000" dirty="0"/>
          </a:p>
        </p:txBody>
      </p:sp>
      <p:sp>
        <p:nvSpPr>
          <p:cNvPr id="4" name="Spec num 1"/>
          <p:cNvSpPr txBox="1"/>
          <p:nvPr/>
        </p:nvSpPr>
        <p:spPr>
          <a:xfrm>
            <a:off x="6263640" y="1920240"/>
            <a:ext cx="2898467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400" b="1" dirty="0">
                <a:solidFill>
                  <a:schemeClr val="accent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8</a:t>
            </a:r>
            <a:endParaRPr lang="en-US" sz="5400" dirty="0"/>
          </a:p>
        </p:txBody>
      </p:sp>
      <p:sp>
        <p:nvSpPr>
          <p:cNvPr id="5" name="Spec label 1"/>
          <p:cNvSpPr txBox="1"/>
          <p:nvPr/>
        </p:nvSpPr>
        <p:spPr>
          <a:xfrm>
            <a:off x="9372600" y="192024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glass roll-up doors</a:t>
            </a:r>
            <a:endParaRPr lang="en-US" sz="2600" dirty="0"/>
          </a:p>
        </p:txBody>
      </p:sp>
      <p:sp>
        <p:nvSpPr>
          <p:cNvPr id="6" name="Spec num 2"/>
          <p:cNvSpPr txBox="1"/>
          <p:nvPr/>
        </p:nvSpPr>
        <p:spPr>
          <a:xfrm>
            <a:off x="6263640" y="3383280"/>
            <a:ext cx="2898467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400" b="1" dirty="0">
                <a:solidFill>
                  <a:schemeClr val="accent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15 ft</a:t>
            </a:r>
            <a:endParaRPr lang="en-US" sz="5400" dirty="0"/>
          </a:p>
        </p:txBody>
      </p:sp>
      <p:sp>
        <p:nvSpPr>
          <p:cNvPr id="7" name="Spec label 2"/>
          <p:cNvSpPr txBox="1"/>
          <p:nvPr/>
        </p:nvSpPr>
        <p:spPr>
          <a:xfrm>
            <a:off x="9372600" y="338328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covered porches</a:t>
            </a:r>
            <a:endParaRPr lang="en-US" sz="2600" dirty="0"/>
          </a:p>
        </p:txBody>
      </p:sp>
      <p:sp>
        <p:nvSpPr>
          <p:cNvPr id="8" name="Spec num 3"/>
          <p:cNvSpPr txBox="1"/>
          <p:nvPr/>
        </p:nvSpPr>
        <p:spPr>
          <a:xfrm>
            <a:off x="6263640" y="4846320"/>
            <a:ext cx="2898467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400" b="1" dirty="0">
                <a:solidFill>
                  <a:schemeClr val="accent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60 × 100</a:t>
            </a:r>
            <a:endParaRPr lang="en-US" sz="5400" dirty="0"/>
          </a:p>
        </p:txBody>
      </p:sp>
      <p:sp>
        <p:nvSpPr>
          <p:cNvPr id="9" name="Spec label 3"/>
          <p:cNvSpPr txBox="1"/>
          <p:nvPr/>
        </p:nvSpPr>
        <p:spPr>
          <a:xfrm>
            <a:off x="9372600" y="484632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ft event floor</a:t>
            </a:r>
            <a:endParaRPr lang="en-US" sz="2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609C6E-1889-9C7B-177D-8F744E183E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879306" cy="20659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41F6E0-4F56-40EF-E0BD-48DC83AABA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065970"/>
            <a:ext cx="5879306" cy="25060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234832-2449-1277-64DE-2768FA28AB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72000"/>
            <a:ext cx="5879306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D2BB6-DB9E-91AF-82BD-418E5B2DF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597ECBF4-651E-99F0-28ED-60019BC7DAB9}"/>
              </a:ext>
            </a:extLst>
          </p:cNvPr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Everything else fits in 25 feet</a:t>
            </a:r>
            <a:endParaRPr lang="en-US" sz="4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44E264A-13FB-C41C-333C-16CBF9B72D38}"/>
              </a:ext>
            </a:extLst>
          </p:cNvPr>
          <p:cNvSpPr txBox="1"/>
          <p:nvPr/>
        </p:nvSpPr>
        <p:spPr>
          <a:xfrm>
            <a:off x="548640" y="224028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Restrooms and storage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Catering kitchen, bar, pass-through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Upstairs: meeting room, office, balcony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Outside: walk-in cooler and freezer</a:t>
            </a: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AE2CEF-7F73-3652-5CA6-07D4377E4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2" y="0"/>
            <a:ext cx="5880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56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Staff designed. Professionally delivered.</a:t>
            </a:r>
            <a:endParaRPr lang="en-US" sz="4000" dirty="0"/>
          </a:p>
        </p:txBody>
      </p:sp>
      <p:sp>
        <p:nvSpPr>
          <p:cNvPr id="3" name="Team 1 circle"/>
          <p:cNvSpPr/>
          <p:nvPr/>
        </p:nvSpPr>
        <p:spPr>
          <a:xfrm>
            <a:off x="548640" y="15544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Team 1 icon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" y="1760220"/>
            <a:ext cx="411480" cy="411480"/>
          </a:xfrm>
          <a:prstGeom prst="rect">
            <a:avLst/>
          </a:prstGeom>
        </p:spPr>
      </p:pic>
      <p:sp>
        <p:nvSpPr>
          <p:cNvPr id="5" name="Team role 1"/>
          <p:cNvSpPr txBox="1"/>
          <p:nvPr/>
        </p:nvSpPr>
        <p:spPr>
          <a:xfrm>
            <a:off x="1645920" y="15544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Designed</a:t>
            </a:r>
            <a:endParaRPr lang="en-US" sz="2800" dirty="0"/>
          </a:p>
        </p:txBody>
      </p:sp>
      <p:sp>
        <p:nvSpPr>
          <p:cNvPr id="6" name="Team detail 1"/>
          <p:cNvSpPr txBox="1"/>
          <p:nvPr/>
        </p:nvSpPr>
        <p:spPr>
          <a:xfrm>
            <a:off x="4023360" y="155448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Visit Statesboro staff: CAD plans and 3D renderings</a:t>
            </a:r>
            <a:endParaRPr lang="en-US" sz="2600" dirty="0"/>
          </a:p>
        </p:txBody>
      </p:sp>
      <p:sp>
        <p:nvSpPr>
          <p:cNvPr id="7" name="Team 2 circle"/>
          <p:cNvSpPr/>
          <p:nvPr/>
        </p:nvSpPr>
        <p:spPr>
          <a:xfrm>
            <a:off x="548640" y="2670048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Team 2 icon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" y="2875788"/>
            <a:ext cx="411480" cy="411480"/>
          </a:xfrm>
          <a:prstGeom prst="rect">
            <a:avLst/>
          </a:prstGeom>
        </p:spPr>
      </p:pic>
      <p:sp>
        <p:nvSpPr>
          <p:cNvPr id="9" name="Team role 2"/>
          <p:cNvSpPr txBox="1"/>
          <p:nvPr/>
        </p:nvSpPr>
        <p:spPr>
          <a:xfrm>
            <a:off x="1645920" y="2670048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Stamped</a:t>
            </a:r>
            <a:endParaRPr lang="en-US" sz="2800" dirty="0"/>
          </a:p>
        </p:txBody>
      </p:sp>
      <p:sp>
        <p:nvSpPr>
          <p:cNvPr id="10" name="Team detail 2"/>
          <p:cNvSpPr txBox="1"/>
          <p:nvPr/>
        </p:nvSpPr>
        <p:spPr>
          <a:xfrm>
            <a:off x="4023360" y="267004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Frank R. D'Arcangelo, DPR Architecture</a:t>
            </a:r>
            <a:endParaRPr lang="en-US" sz="2600" dirty="0"/>
          </a:p>
        </p:txBody>
      </p:sp>
      <p:sp>
        <p:nvSpPr>
          <p:cNvPr id="11" name="Team 3 circle"/>
          <p:cNvSpPr/>
          <p:nvPr/>
        </p:nvSpPr>
        <p:spPr>
          <a:xfrm>
            <a:off x="548640" y="3785616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Team 3 icon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" y="3991356"/>
            <a:ext cx="411480" cy="411480"/>
          </a:xfrm>
          <a:prstGeom prst="rect">
            <a:avLst/>
          </a:prstGeom>
        </p:spPr>
      </p:pic>
      <p:sp>
        <p:nvSpPr>
          <p:cNvPr id="13" name="Team role 3"/>
          <p:cNvSpPr txBox="1"/>
          <p:nvPr/>
        </p:nvSpPr>
        <p:spPr>
          <a:xfrm>
            <a:off x="1645920" y="3785616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Built</a:t>
            </a:r>
            <a:endParaRPr lang="en-US" sz="2800" dirty="0"/>
          </a:p>
        </p:txBody>
      </p:sp>
      <p:sp>
        <p:nvSpPr>
          <p:cNvPr id="14" name="Team detail 3"/>
          <p:cNvSpPr txBox="1"/>
          <p:nvPr/>
        </p:nvSpPr>
        <p:spPr>
          <a:xfrm>
            <a:off x="4023360" y="3785616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Jamey Cartee, St. Andrew's Builders</a:t>
            </a:r>
            <a:endParaRPr lang="en-US" sz="2600" dirty="0"/>
          </a:p>
        </p:txBody>
      </p:sp>
      <p:sp>
        <p:nvSpPr>
          <p:cNvPr id="15" name="Team 4 circle"/>
          <p:cNvSpPr/>
          <p:nvPr/>
        </p:nvSpPr>
        <p:spPr>
          <a:xfrm>
            <a:off x="548640" y="4901184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Team 4 icon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" y="5106924"/>
            <a:ext cx="411480" cy="411480"/>
          </a:xfrm>
          <a:prstGeom prst="rect">
            <a:avLst/>
          </a:prstGeom>
        </p:spPr>
      </p:pic>
      <p:sp>
        <p:nvSpPr>
          <p:cNvPr id="17" name="Team role 4"/>
          <p:cNvSpPr txBox="1"/>
          <p:nvPr/>
        </p:nvSpPr>
        <p:spPr>
          <a:xfrm>
            <a:off x="1645920" y="4901184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Specialists</a:t>
            </a:r>
            <a:endParaRPr lang="en-US" sz="2800" dirty="0"/>
          </a:p>
        </p:txBody>
      </p:sp>
      <p:sp>
        <p:nvSpPr>
          <p:cNvPr id="18" name="Team detail 4"/>
          <p:cNvSpPr txBox="1"/>
          <p:nvPr/>
        </p:nvSpPr>
        <p:spPr>
          <a:xfrm>
            <a:off x="4023360" y="4901184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Lighting, ADA, drainage, ventilation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Keeping the pavilion feel</a:t>
            </a:r>
            <a:endParaRPr lang="en-US" sz="4000" dirty="0"/>
          </a:p>
        </p:txBody>
      </p:sp>
      <p:sp>
        <p:nvSpPr>
          <p:cNvPr id="4" name="Fan num 1"/>
          <p:cNvSpPr txBox="1"/>
          <p:nvPr/>
        </p:nvSpPr>
        <p:spPr>
          <a:xfrm>
            <a:off x="548640" y="21031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8</a:t>
            </a:r>
            <a:endParaRPr lang="en-US" sz="6000" dirty="0"/>
          </a:p>
        </p:txBody>
      </p:sp>
      <p:sp>
        <p:nvSpPr>
          <p:cNvPr id="5" name="Fan label 1"/>
          <p:cNvSpPr txBox="1"/>
          <p:nvPr/>
        </p:nvSpPr>
        <p:spPr>
          <a:xfrm>
            <a:off x="1920240" y="210312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ceiling fans</a:t>
            </a:r>
            <a:endParaRPr lang="en-US" sz="2800" dirty="0"/>
          </a:p>
        </p:txBody>
      </p:sp>
      <p:sp>
        <p:nvSpPr>
          <p:cNvPr id="6" name="Fan num 2"/>
          <p:cNvSpPr txBox="1"/>
          <p:nvPr/>
        </p:nvSpPr>
        <p:spPr>
          <a:xfrm>
            <a:off x="548640" y="34747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6</a:t>
            </a:r>
            <a:endParaRPr lang="en-US" sz="6000" dirty="0"/>
          </a:p>
        </p:txBody>
      </p:sp>
      <p:sp>
        <p:nvSpPr>
          <p:cNvPr id="7" name="Fan label 2"/>
          <p:cNvSpPr txBox="1"/>
          <p:nvPr/>
        </p:nvSpPr>
        <p:spPr>
          <a:xfrm>
            <a:off x="1920240" y="347472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high exhaust fans</a:t>
            </a:r>
            <a:endParaRPr lang="en-US" sz="2800" dirty="0"/>
          </a:p>
        </p:txBody>
      </p:sp>
      <p:sp>
        <p:nvSpPr>
          <p:cNvPr id="8" name="Look up"/>
          <p:cNvSpPr txBox="1"/>
          <p:nvPr/>
        </p:nvSpPr>
        <p:spPr>
          <a:xfrm>
            <a:off x="548640" y="5029200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i="1" dirty="0">
                <a:solidFill>
                  <a:schemeClr val="accent4"/>
                </a:solidFill>
              </a:rPr>
              <a:t>Look up.</a:t>
            </a:r>
            <a:endParaRPr lang="en-US" sz="34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69E4FD-7762-49C2-AFF7-C5FDD8A83090}"/>
              </a:ext>
            </a:extLst>
          </p:cNvPr>
          <p:cNvGrpSpPr/>
          <p:nvPr/>
        </p:nvGrpSpPr>
        <p:grpSpPr>
          <a:xfrm>
            <a:off x="6096000" y="0"/>
            <a:ext cx="6096000" cy="6858000"/>
            <a:chOff x="6248402" y="171452"/>
            <a:chExt cx="5943598" cy="668654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04321CA-929F-E58A-3AF5-2418C7679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8402" y="3514726"/>
              <a:ext cx="5943598" cy="334327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7FD47BD-BD7E-C728-7BA6-0A932A822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8402" y="171452"/>
              <a:ext cx="5943598" cy="33432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1828800"/>
            <a:ext cx="105430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Then the project fought back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1280160" y="4069080"/>
            <a:ext cx="96286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The parts that didn't go to plan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COVID hit cost and schedule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4028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Lumber prices skyrocketed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Most other materials followed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Delays on top of cost increases</a:t>
            </a:r>
            <a:endParaRPr lang="en-US" sz="2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F06B16-126D-C6C5-D22D-26D87E6AB9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48402" y="0"/>
            <a:ext cx="594359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The sewer surprise</a:t>
            </a:r>
            <a:endParaRPr lang="en-US" sz="4000" dirty="0"/>
          </a:p>
        </p:txBody>
      </p:sp>
      <p:sp>
        <p:nvSpPr>
          <p:cNvPr id="3" name="Sewer stat card"/>
          <p:cNvSpPr/>
          <p:nvPr/>
        </p:nvSpPr>
        <p:spPr>
          <a:xfrm>
            <a:off x="548640" y="1554480"/>
            <a:ext cx="4754880" cy="4480560"/>
          </a:xfrm>
          <a:prstGeom prst="roundRect">
            <a:avLst>
              <a:gd name="adj" fmla="val 2449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ewer stat"/>
          <p:cNvSpPr txBox="1"/>
          <p:nvPr/>
        </p:nvSpPr>
        <p:spPr>
          <a:xfrm>
            <a:off x="822960" y="2011680"/>
            <a:ext cx="4206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chemeClr val="bg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300+ ft</a:t>
            </a:r>
            <a:endParaRPr lang="en-US" sz="8000" dirty="0"/>
          </a:p>
        </p:txBody>
      </p:sp>
      <p:sp>
        <p:nvSpPr>
          <p:cNvPr id="5" name="Sewer stat label"/>
          <p:cNvSpPr txBox="1"/>
          <p:nvPr/>
        </p:nvSpPr>
        <p:spPr>
          <a:xfrm>
            <a:off x="822960" y="3566160"/>
            <a:ext cx="4206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dirty="0">
                <a:solidFill>
                  <a:schemeClr val="accent2"/>
                </a:solidFill>
              </a:rPr>
              <a:t>of wastewater pumped uphill to the Main Street sewer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5852160" y="1920240"/>
            <a:ext cx="57607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Downhill meant crossing the railroad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Bored under our parking lot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Installed a large pump system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6263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Water was the other fight</a:t>
            </a:r>
            <a:endParaRPr lang="en-US" sz="4000" dirty="0"/>
          </a:p>
        </p:txBody>
      </p:sp>
      <p:sp>
        <p:nvSpPr>
          <p:cNvPr id="4" name="Water issues"/>
          <p:cNvSpPr txBox="1"/>
          <p:nvPr/>
        </p:nvSpPr>
        <p:spPr>
          <a:xfrm>
            <a:off x="6263640" y="224028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1"/>
                </a:solidFill>
              </a:rPr>
              <a:t>Runoff</a:t>
            </a:r>
            <a:endParaRPr lang="en-US" sz="28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>
                <a:solidFill>
                  <a:schemeClr val="tx1"/>
                </a:solidFill>
              </a:rPr>
              <a:t>New drain lines, a concrete flume, rebuilt gutters, more grates</a:t>
            </a:r>
            <a:endParaRPr lang="en-US" sz="28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rgbClr val="000000"/>
                </a:solidFill>
              </a:rPr>
              <a:t> </a:t>
            </a:r>
            <a:endParaRPr lang="en-US" sz="28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1"/>
                </a:solidFill>
              </a:rPr>
              <a:t>Walk-in cooler and freezer</a:t>
            </a:r>
            <a:endParaRPr lang="en-US" sz="28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>
                <a:solidFill>
                  <a:schemeClr val="tx1"/>
                </a:solidFill>
              </a:rPr>
              <a:t>Condensation and freeze-ups in Georgia humidity and heat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4294967295" hasCustomPrompt="1"/>
          </p:nvPr>
        </p:nvSpPr>
        <p:spPr>
          <a:xfrm>
            <a:off x="0" y="365125"/>
            <a:ext cx="11063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When the craftsmen took ownership</a:t>
            </a:r>
            <a:endParaRPr lang="en-US" sz="4000" dirty="0"/>
          </a:p>
        </p:txBody>
      </p:sp>
      <p:sp>
        <p:nvSpPr>
          <p:cNvPr id="4" name="Look behind"/>
          <p:cNvSpPr txBox="1"/>
          <p:nvPr/>
        </p:nvSpPr>
        <p:spPr>
          <a:xfrm>
            <a:off x="8046720" y="1554480"/>
            <a:ext cx="4023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i="1" dirty="0">
                <a:solidFill>
                  <a:schemeClr val="accent1"/>
                </a:solidFill>
              </a:rPr>
              <a:t>Take a look for yourselves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8046720" y="2781033"/>
            <a:ext cx="40233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Board-and-batten became Southern shiplap</a:t>
            </a:r>
            <a:endParaRPr lang="en-US" sz="2400" dirty="0"/>
          </a:p>
          <a:p>
            <a:pPr marL="355600" indent="-3556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Trim built on site</a:t>
            </a:r>
            <a:endParaRPr lang="en-US" sz="2400" dirty="0"/>
          </a:p>
          <a:p>
            <a:pPr marL="355600" indent="-3556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No added cost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F1CA1-D44D-4BE3-C0FC-78091DCE21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554480"/>
            <a:ext cx="7907831" cy="394498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Turning a ditch into a front door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4028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Two boardwalks curve through the trees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Two ways in, fewer bottlenecks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A bridge to the McTell Trail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TAD funded, finished early 2023</a:t>
            </a:r>
            <a:endParaRPr lang="en-US" sz="2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1828800"/>
            <a:ext cx="105430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Not everyone wanted the market to move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1280160" y="4069080"/>
            <a:ext cx="96286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The old site was the heart of downtown, by the courthouse</a:t>
            </a:r>
            <a:endParaRPr lang="en-US" sz="3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What we heard, and what was true</a:t>
            </a:r>
            <a:endParaRPr lang="en-US" sz="4000" dirty="0"/>
          </a:p>
        </p:txBody>
      </p:sp>
      <p:sp>
        <p:nvSpPr>
          <p:cNvPr id="3" name="We heard card"/>
          <p:cNvSpPr/>
          <p:nvPr/>
        </p:nvSpPr>
        <p:spPr>
          <a:xfrm>
            <a:off x="548640" y="1554480"/>
            <a:ext cx="5394960" cy="4480560"/>
          </a:xfrm>
          <a:prstGeom prst="roundRect">
            <a:avLst>
              <a:gd name="adj" fmla="val 244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We heard label"/>
          <p:cNvSpPr txBox="1"/>
          <p:nvPr/>
        </p:nvSpPr>
        <p:spPr>
          <a:xfrm>
            <a:off x="914400" y="17830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200" dirty="0">
                <a:solidFill>
                  <a:schemeClr val="accent4"/>
                </a:solidFill>
              </a:rPr>
              <a:t>WE HEARD</a:t>
            </a:r>
            <a:endParaRPr lang="en-US" sz="2200" dirty="0"/>
          </a:p>
        </p:txBody>
      </p:sp>
      <p:sp>
        <p:nvSpPr>
          <p:cNvPr id="5" name="We heard items"/>
          <p:cNvSpPr txBox="1"/>
          <p:nvPr/>
        </p:nvSpPr>
        <p:spPr>
          <a:xfrm>
            <a:off x="914400" y="2514600"/>
            <a:ext cx="4663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22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You're taking it out of downtown</a:t>
            </a:r>
            <a:endParaRPr lang="en-US" sz="2600" dirty="0"/>
          </a:p>
          <a:p>
            <a:pPr marL="355600" indent="-355600">
              <a:spcAft>
                <a:spcPts val="22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There won't be parking</a:t>
            </a:r>
            <a:endParaRPr lang="en-US" sz="2600" dirty="0"/>
          </a:p>
        </p:txBody>
      </p:sp>
      <p:sp>
        <p:nvSpPr>
          <p:cNvPr id="6" name="The facts card"/>
          <p:cNvSpPr/>
          <p:nvPr/>
        </p:nvSpPr>
        <p:spPr>
          <a:xfrm>
            <a:off x="6217920" y="1554480"/>
            <a:ext cx="5394960" cy="4480560"/>
          </a:xfrm>
          <a:prstGeom prst="roundRect">
            <a:avLst>
              <a:gd name="adj" fmla="val 2449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he facts label"/>
          <p:cNvSpPr txBox="1"/>
          <p:nvPr/>
        </p:nvSpPr>
        <p:spPr>
          <a:xfrm>
            <a:off x="6583680" y="17830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200" dirty="0">
                <a:solidFill>
                  <a:schemeClr val="accent2"/>
                </a:solidFill>
              </a:rPr>
              <a:t>THE FACTS</a:t>
            </a:r>
            <a:endParaRPr lang="en-US" sz="2200" dirty="0"/>
          </a:p>
        </p:txBody>
      </p:sp>
      <p:sp>
        <p:nvSpPr>
          <p:cNvPr id="8" name="The facts items"/>
          <p:cNvSpPr txBox="1"/>
          <p:nvPr/>
        </p:nvSpPr>
        <p:spPr>
          <a:xfrm>
            <a:off x="6583680" y="2514600"/>
            <a:ext cx="4663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2200"/>
              </a:spcAft>
              <a:buSzPct val="10000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We're in the middle of designated downtown</a:t>
            </a:r>
            <a:endParaRPr lang="en-US" sz="2600" dirty="0"/>
          </a:p>
          <a:p>
            <a:pPr marL="355600" indent="-355600">
              <a:spcAft>
                <a:spcPts val="2200"/>
              </a:spcAft>
              <a:buSzPct val="10000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Bank lot: about 35 spaces. Ours: 52, plus Saturday deals with neighbors</a:t>
            </a:r>
            <a:endParaRPr lang="en-US" sz="2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1828800"/>
            <a:ext cx="105430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Some arguments you can't win with talking points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1280160" y="4069080"/>
            <a:ext cx="96286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We still hear it. The numbers answer it.</a:t>
            </a:r>
            <a:endParaRPr lang="en-US" sz="3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And then the market grew</a:t>
            </a:r>
            <a:endParaRPr lang="en-US" sz="4000" dirty="0"/>
          </a:p>
        </p:txBody>
      </p:sp>
      <p:sp>
        <p:nvSpPr>
          <p:cNvPr id="3" name="Vendors before"/>
          <p:cNvSpPr txBox="1"/>
          <p:nvPr/>
        </p:nvSpPr>
        <p:spPr>
          <a:xfrm>
            <a:off x="548640" y="164592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0" b="1" dirty="0">
                <a:solidFill>
                  <a:schemeClr val="accent3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20–25</a:t>
            </a:r>
            <a:endParaRPr lang="en-US" sz="11000" dirty="0"/>
          </a:p>
        </p:txBody>
      </p:sp>
      <p:sp>
        <p:nvSpPr>
          <p:cNvPr id="4" name="Vendors before label"/>
          <p:cNvSpPr txBox="1"/>
          <p:nvPr/>
        </p:nvSpPr>
        <p:spPr>
          <a:xfrm>
            <a:off x="548640" y="34747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chemeClr val="tx1"/>
                </a:solidFill>
              </a:rPr>
              <a:t>vendors at the bank lot</a:t>
            </a:r>
            <a:endParaRPr lang="en-US" sz="2600" dirty="0"/>
          </a:p>
        </p:txBody>
      </p:sp>
      <p:pic>
        <p:nvPicPr>
          <p:cNvPr id="5" name="Growth arrow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848" y="2148840"/>
            <a:ext cx="914400" cy="914400"/>
          </a:xfrm>
          <a:prstGeom prst="rect">
            <a:avLst/>
          </a:prstGeom>
        </p:spPr>
      </p:pic>
      <p:sp>
        <p:nvSpPr>
          <p:cNvPr id="6" name="Vendors now"/>
          <p:cNvSpPr txBox="1"/>
          <p:nvPr/>
        </p:nvSpPr>
        <p:spPr>
          <a:xfrm>
            <a:off x="7040880" y="164592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0" b="1" dirty="0">
                <a:solidFill>
                  <a:schemeClr val="accent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~57</a:t>
            </a:r>
            <a:endParaRPr lang="en-US" sz="11000" dirty="0"/>
          </a:p>
        </p:txBody>
      </p:sp>
      <p:sp>
        <p:nvSpPr>
          <p:cNvPr id="7" name="Vendors now label"/>
          <p:cNvSpPr txBox="1"/>
          <p:nvPr/>
        </p:nvSpPr>
        <p:spPr>
          <a:xfrm>
            <a:off x="7040880" y="34747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chemeClr val="tx1"/>
                </a:solidFill>
              </a:rPr>
              <a:t>vendors per market today</a:t>
            </a:r>
            <a:endParaRPr lang="en-US" sz="2600" dirty="0"/>
          </a:p>
        </p:txBody>
      </p:sp>
      <p:sp>
        <p:nvSpPr>
          <p:cNvPr id="8" name="Sell out card"/>
          <p:cNvSpPr/>
          <p:nvPr/>
        </p:nvSpPr>
        <p:spPr>
          <a:xfrm>
            <a:off x="548640" y="4572000"/>
            <a:ext cx="110642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ell out line"/>
          <p:cNvSpPr txBox="1"/>
          <p:nvPr/>
        </p:nvSpPr>
        <p:spPr>
          <a:xfrm>
            <a:off x="868680" y="4572000"/>
            <a:ext cx="10424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Produce and food vendors now sell most of their product, or sell out</a:t>
            </a:r>
            <a:endParaRPr lang="en-US" sz="2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Vendor-reported sales keep climbing</a:t>
            </a:r>
            <a:endParaRPr lang="en-US" sz="4000" dirty="0"/>
          </a:p>
        </p:txBody>
      </p:sp>
      <p:graphicFrame>
        <p:nvGraphicFramePr>
          <p:cNvPr id="3" name="Sales chart"/>
          <p:cNvGraphicFramePr/>
          <p:nvPr>
            <p:extLst>
              <p:ext uri="{D42A27DB-BD31-4B8C-83A1-F6EECF244321}">
                <p14:modId xmlns:p14="http://schemas.microsoft.com/office/powerpoint/2010/main" val="4015951129"/>
              </p:ext>
            </p:extLst>
          </p:nvPr>
        </p:nvGraphicFramePr>
        <p:xfrm>
          <a:off x="548640" y="1463040"/>
          <a:ext cx="603504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Growth pct"/>
          <p:cNvSpPr txBox="1"/>
          <p:nvPr/>
        </p:nvSpPr>
        <p:spPr>
          <a:xfrm>
            <a:off x="7040880" y="155448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chemeClr val="accent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+35%</a:t>
            </a:r>
            <a:endParaRPr lang="en-US" sz="8000" dirty="0"/>
          </a:p>
        </p:txBody>
      </p:sp>
      <p:sp>
        <p:nvSpPr>
          <p:cNvPr id="5" name="Growth pct label"/>
          <p:cNvSpPr txBox="1"/>
          <p:nvPr/>
        </p:nvSpPr>
        <p:spPr>
          <a:xfrm>
            <a:off x="7040880" y="28346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average weekly sales</a:t>
            </a:r>
            <a:endParaRPr lang="en-US" sz="2400" dirty="0"/>
          </a:p>
        </p:txBody>
      </p:sp>
      <p:sp>
        <p:nvSpPr>
          <p:cNvPr id="6" name="Season card"/>
          <p:cNvSpPr/>
          <p:nvPr/>
        </p:nvSpPr>
        <p:spPr>
          <a:xfrm>
            <a:off x="7040880" y="3749040"/>
            <a:ext cx="4572000" cy="219456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eason totals"/>
          <p:cNvSpPr txBox="1"/>
          <p:nvPr/>
        </p:nvSpPr>
        <p:spPr>
          <a:xfrm>
            <a:off x="7315200" y="3749040"/>
            <a:ext cx="42976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000"/>
              </a:spcAft>
              <a:buNone/>
            </a:pPr>
            <a:r>
              <a:rPr lang="en-US" sz="2600" dirty="0">
                <a:solidFill>
                  <a:schemeClr val="accent2"/>
                </a:solidFill>
              </a:rPr>
              <a:t>2023 full season: $425K+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2600" dirty="0">
                <a:solidFill>
                  <a:schemeClr val="accent2"/>
                </a:solidFill>
              </a:rPr>
              <a:t>2024 full season: $639K+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2600" dirty="0">
                <a:solidFill>
                  <a:schemeClr val="accent2"/>
                </a:solidFill>
              </a:rPr>
              <a:t>2025 full season: $774K+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2600" dirty="0">
                <a:solidFill>
                  <a:schemeClr val="bg1"/>
                </a:solidFill>
              </a:rPr>
              <a:t>2026</a:t>
            </a:r>
            <a:r>
              <a:rPr lang="en-US" sz="2600" b="1" dirty="0">
                <a:solidFill>
                  <a:schemeClr val="bg1"/>
                </a:solidFill>
              </a:rPr>
              <a:t> $862K+ </a:t>
            </a:r>
            <a:r>
              <a:rPr lang="en-US" sz="2600" dirty="0">
                <a:solidFill>
                  <a:schemeClr val="bg1"/>
                </a:solidFill>
              </a:rPr>
              <a:t>by September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About 60 rentals a year</a:t>
            </a:r>
            <a:endParaRPr lang="en-US" sz="4000" dirty="0"/>
          </a:p>
        </p:txBody>
      </p:sp>
      <p:sp>
        <p:nvSpPr>
          <p:cNvPr id="3" name="Text 3"/>
          <p:cNvSpPr>
            <a:spLocks noGrp="1"/>
          </p:cNvSpPr>
          <p:nvPr>
            <p:ph idx="105" hasCustomPrompt="1"/>
          </p:nvPr>
        </p:nvSpPr>
        <p:spPr>
          <a:xfrm>
            <a:off x="548640" y="1463040"/>
            <a:ext cx="3520440" cy="38404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EVENT PHOTO: wedding or reception</a:t>
            </a:r>
          </a:p>
        </p:txBody>
      </p:sp>
      <p:sp>
        <p:nvSpPr>
          <p:cNvPr id="4" name="Text 3"/>
          <p:cNvSpPr>
            <a:spLocks noGrp="1"/>
          </p:cNvSpPr>
          <p:nvPr>
            <p:ph idx="106" hasCustomPrompt="1"/>
          </p:nvPr>
        </p:nvSpPr>
        <p:spPr>
          <a:xfrm>
            <a:off x="4334256" y="1463040"/>
            <a:ext cx="3520440" cy="38404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EVENT PHOTO: Greek event or quinceañera</a:t>
            </a:r>
          </a:p>
        </p:txBody>
      </p:sp>
      <p:sp>
        <p:nvSpPr>
          <p:cNvPr id="5" name="Text 3"/>
          <p:cNvSpPr>
            <a:spLocks noGrp="1"/>
          </p:cNvSpPr>
          <p:nvPr>
            <p:ph idx="107" hasCustomPrompt="1"/>
          </p:nvPr>
        </p:nvSpPr>
        <p:spPr>
          <a:xfrm>
            <a:off x="8119872" y="1463040"/>
            <a:ext cx="3520440" cy="38404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EVENT PHOTO: city, county, or fundraiser</a:t>
            </a:r>
          </a:p>
        </p:txBody>
      </p:sp>
      <p:sp>
        <p:nvSpPr>
          <p:cNvPr id="6" name="Event caption 1"/>
          <p:cNvSpPr txBox="1"/>
          <p:nvPr/>
        </p:nvSpPr>
        <p:spPr>
          <a:xfrm>
            <a:off x="548640" y="544068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tx1"/>
                </a:solidFill>
              </a:rPr>
              <a:t>Weddings and receptions</a:t>
            </a:r>
            <a:endParaRPr lang="en-US" sz="2200" dirty="0"/>
          </a:p>
        </p:txBody>
      </p:sp>
      <p:sp>
        <p:nvSpPr>
          <p:cNvPr id="7" name="Event caption 2"/>
          <p:cNvSpPr txBox="1"/>
          <p:nvPr/>
        </p:nvSpPr>
        <p:spPr>
          <a:xfrm>
            <a:off x="4334256" y="544068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tx1"/>
                </a:solidFill>
              </a:rPr>
              <a:t>Greek events, quinceañeras</a:t>
            </a:r>
            <a:endParaRPr lang="en-US" sz="2200" dirty="0"/>
          </a:p>
        </p:txBody>
      </p:sp>
      <p:sp>
        <p:nvSpPr>
          <p:cNvPr id="8" name="Event caption 3"/>
          <p:cNvSpPr txBox="1"/>
          <p:nvPr/>
        </p:nvSpPr>
        <p:spPr>
          <a:xfrm>
            <a:off x="8119872" y="544068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tx1"/>
                </a:solidFill>
              </a:rPr>
              <a:t>Civic events, fundraisers</a:t>
            </a:r>
            <a:endParaRPr lang="en-US" sz="2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7F9903-BCF9-EAF1-DF60-0BC06BA912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9121" y="1463040"/>
            <a:ext cx="3489960" cy="38404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966267-BA82-214F-EC03-F1A29134AF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19872" y="1460372"/>
            <a:ext cx="3520440" cy="38431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FF0BA03-727C-34FC-1B6D-098F83D1C6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34256" y="1463041"/>
            <a:ext cx="3520440" cy="38404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idx="101" hasCustomPrompt="1"/>
          </p:nvPr>
        </p:nvSpPr>
        <p:spPr>
          <a:xfrm>
            <a:off x="6309360" y="0"/>
            <a:ext cx="5882335" cy="68580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PHOTO: picnic area or trail users passing through</a:t>
            </a: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It works even when nothing is booked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4028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Picnic tables and a bench swing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Walkers, runners, families, dogs</a:t>
            </a:r>
            <a:endParaRPr lang="en-US" sz="2600" dirty="0"/>
          </a:p>
          <a:p>
            <a:pPr marL="355600" indent="-355600">
              <a:spcAft>
                <a:spcPts val="18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Market2Go pickup every Thursday</a:t>
            </a:r>
            <a:endParaRPr lang="en-US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AD72E9-241A-A89C-0013-F684959C43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9360" y="0"/>
            <a:ext cx="58823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Recognized statewide</a:t>
            </a:r>
            <a:endParaRPr lang="en-US" sz="4000" dirty="0"/>
          </a:p>
        </p:txBody>
      </p:sp>
      <p:sp>
        <p:nvSpPr>
          <p:cNvPr id="4" name="Award name"/>
          <p:cNvSpPr txBox="1"/>
          <p:nvPr/>
        </p:nvSpPr>
        <p:spPr>
          <a:xfrm>
            <a:off x="548640" y="2103120"/>
            <a:ext cx="5394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394E6B"/>
                </a:solidFill>
                <a:effectLst/>
                <a:uLnTx/>
                <a:uFillTx/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2023 TravelBlazer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24344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Award detail"/>
          <p:cNvSpPr txBox="1"/>
          <p:nvPr/>
        </p:nvSpPr>
        <p:spPr>
          <a:xfrm>
            <a:off x="548640" y="3977640"/>
            <a:ext cx="5394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34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Georgia Association of Convention &amp; Visitors Bureaus and Georgia Trend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434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4344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E728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Featured in Georgia Trend, July 2023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4344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B4A88C-F54B-7337-636D-CCCE620FD7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27648" y="1075057"/>
            <a:ext cx="5864352" cy="470788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From contract to community asset</a:t>
            </a:r>
            <a:endParaRPr lang="en-US" sz="4000" dirty="0"/>
          </a:p>
        </p:txBody>
      </p:sp>
      <p:sp>
        <p:nvSpPr>
          <p:cNvPr id="3" name="Timeline line"/>
          <p:cNvSpPr/>
          <p:nvPr/>
        </p:nvSpPr>
        <p:spPr>
          <a:xfrm>
            <a:off x="1005840" y="3017520"/>
            <a:ext cx="10149840" cy="0"/>
          </a:xfrm>
          <a:prstGeom prst="line">
            <a:avLst/>
          </a:prstGeom>
          <a:noFill/>
          <a:ln w="508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Dot 1"/>
          <p:cNvSpPr/>
          <p:nvPr/>
        </p:nvSpPr>
        <p:spPr>
          <a:xfrm>
            <a:off x="804672" y="2816352"/>
            <a:ext cx="402336" cy="40233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Date 1"/>
          <p:cNvSpPr txBox="1"/>
          <p:nvPr/>
        </p:nvSpPr>
        <p:spPr>
          <a:xfrm>
            <a:off x="91440" y="173736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1"/>
                </a:solidFill>
              </a:rPr>
              <a:t>Late 2018</a:t>
            </a:r>
            <a:endParaRPr lang="en-US" sz="2200" dirty="0"/>
          </a:p>
        </p:txBody>
      </p:sp>
      <p:sp>
        <p:nvSpPr>
          <p:cNvPr id="6" name="Event 1"/>
          <p:cNvSpPr txBox="1"/>
          <p:nvPr/>
        </p:nvSpPr>
        <p:spPr>
          <a:xfrm>
            <a:off x="91440" y="34290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1"/>
                </a:solidFill>
              </a:rPr>
              <a:t>Purchase contract</a:t>
            </a:r>
            <a:endParaRPr lang="en-US" sz="2000" dirty="0"/>
          </a:p>
        </p:txBody>
      </p:sp>
      <p:sp>
        <p:nvSpPr>
          <p:cNvPr id="7" name="Dot 2"/>
          <p:cNvSpPr/>
          <p:nvPr/>
        </p:nvSpPr>
        <p:spPr>
          <a:xfrm>
            <a:off x="2834640" y="2816352"/>
            <a:ext cx="402336" cy="40233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Date 2"/>
          <p:cNvSpPr txBox="1"/>
          <p:nvPr/>
        </p:nvSpPr>
        <p:spPr>
          <a:xfrm>
            <a:off x="2121408" y="173736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1"/>
                </a:solidFill>
              </a:rPr>
              <a:t>2018–2019</a:t>
            </a:r>
            <a:endParaRPr lang="en-US" sz="2200" dirty="0"/>
          </a:p>
        </p:txBody>
      </p:sp>
      <p:sp>
        <p:nvSpPr>
          <p:cNvPr id="9" name="Event 2"/>
          <p:cNvSpPr txBox="1"/>
          <p:nvPr/>
        </p:nvSpPr>
        <p:spPr>
          <a:xfrm>
            <a:off x="2121408" y="34290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1"/>
                </a:solidFill>
              </a:rPr>
              <a:t>Cleanout and lot cleanup</a:t>
            </a:r>
            <a:endParaRPr lang="en-US" sz="2000" dirty="0"/>
          </a:p>
        </p:txBody>
      </p:sp>
      <p:sp>
        <p:nvSpPr>
          <p:cNvPr id="10" name="Dot 3"/>
          <p:cNvSpPr/>
          <p:nvPr/>
        </p:nvSpPr>
        <p:spPr>
          <a:xfrm>
            <a:off x="4864608" y="2816352"/>
            <a:ext cx="402336" cy="40233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Date 3"/>
          <p:cNvSpPr txBox="1"/>
          <p:nvPr/>
        </p:nvSpPr>
        <p:spPr>
          <a:xfrm>
            <a:off x="4151376" y="173736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1"/>
                </a:solidFill>
              </a:rPr>
              <a:t>2021</a:t>
            </a:r>
            <a:endParaRPr lang="en-US" sz="2200" dirty="0"/>
          </a:p>
        </p:txBody>
      </p:sp>
      <p:sp>
        <p:nvSpPr>
          <p:cNvPr id="12" name="Event 3"/>
          <p:cNvSpPr txBox="1"/>
          <p:nvPr/>
        </p:nvSpPr>
        <p:spPr>
          <a:xfrm>
            <a:off x="4151376" y="34290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1"/>
                </a:solidFill>
              </a:rPr>
              <a:t>Design and construction begin</a:t>
            </a:r>
            <a:endParaRPr lang="en-US" sz="2000" dirty="0"/>
          </a:p>
        </p:txBody>
      </p:sp>
      <p:sp>
        <p:nvSpPr>
          <p:cNvPr id="13" name="Dot 4"/>
          <p:cNvSpPr/>
          <p:nvPr/>
        </p:nvSpPr>
        <p:spPr>
          <a:xfrm>
            <a:off x="6894576" y="2816352"/>
            <a:ext cx="402336" cy="40233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Date 4"/>
          <p:cNvSpPr txBox="1"/>
          <p:nvPr/>
        </p:nvSpPr>
        <p:spPr>
          <a:xfrm>
            <a:off x="6181344" y="173736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1"/>
                </a:solidFill>
              </a:rPr>
              <a:t>April 2, 2022</a:t>
            </a:r>
            <a:endParaRPr lang="en-US" sz="2200" dirty="0"/>
          </a:p>
        </p:txBody>
      </p:sp>
      <p:sp>
        <p:nvSpPr>
          <p:cNvPr id="15" name="Event 4"/>
          <p:cNvSpPr txBox="1"/>
          <p:nvPr/>
        </p:nvSpPr>
        <p:spPr>
          <a:xfrm>
            <a:off x="6181344" y="34290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1"/>
                </a:solidFill>
              </a:rPr>
              <a:t>First farmers market</a:t>
            </a:r>
            <a:endParaRPr lang="en-US" sz="2000" dirty="0"/>
          </a:p>
        </p:txBody>
      </p:sp>
      <p:sp>
        <p:nvSpPr>
          <p:cNvPr id="16" name="Dot 5"/>
          <p:cNvSpPr/>
          <p:nvPr/>
        </p:nvSpPr>
        <p:spPr>
          <a:xfrm>
            <a:off x="8924544" y="2816352"/>
            <a:ext cx="402336" cy="40233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Date 5"/>
          <p:cNvSpPr txBox="1"/>
          <p:nvPr/>
        </p:nvSpPr>
        <p:spPr>
          <a:xfrm>
            <a:off x="8211312" y="173736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1"/>
                </a:solidFill>
              </a:rPr>
              <a:t>Oct 8, 2022</a:t>
            </a:r>
            <a:endParaRPr lang="en-US" sz="2200" dirty="0"/>
          </a:p>
        </p:txBody>
      </p:sp>
      <p:sp>
        <p:nvSpPr>
          <p:cNvPr id="18" name="Event 5"/>
          <p:cNvSpPr txBox="1"/>
          <p:nvPr/>
        </p:nvSpPr>
        <p:spPr>
          <a:xfrm>
            <a:off x="8211312" y="34290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1"/>
                </a:solidFill>
              </a:rPr>
              <a:t>First rental event</a:t>
            </a:r>
            <a:endParaRPr lang="en-US" sz="2000" dirty="0"/>
          </a:p>
        </p:txBody>
      </p:sp>
      <p:sp>
        <p:nvSpPr>
          <p:cNvPr id="19" name="Dot 6"/>
          <p:cNvSpPr/>
          <p:nvPr/>
        </p:nvSpPr>
        <p:spPr>
          <a:xfrm>
            <a:off x="10954512" y="2816352"/>
            <a:ext cx="402336" cy="40233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Date 6"/>
          <p:cNvSpPr txBox="1"/>
          <p:nvPr/>
        </p:nvSpPr>
        <p:spPr>
          <a:xfrm>
            <a:off x="10241280" y="173736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1"/>
                </a:solidFill>
              </a:rPr>
              <a:t>Early 2023</a:t>
            </a:r>
            <a:endParaRPr lang="en-US" sz="2200" dirty="0"/>
          </a:p>
        </p:txBody>
      </p:sp>
      <p:sp>
        <p:nvSpPr>
          <p:cNvPr id="21" name="Event 6"/>
          <p:cNvSpPr txBox="1"/>
          <p:nvPr/>
        </p:nvSpPr>
        <p:spPr>
          <a:xfrm>
            <a:off x="10241280" y="34290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1"/>
                </a:solidFill>
              </a:rPr>
              <a:t>Boardwalk and bridge done</a:t>
            </a:r>
            <a:endParaRPr lang="en-US" sz="2000" dirty="0"/>
          </a:p>
        </p:txBody>
      </p:sp>
      <p:sp>
        <p:nvSpPr>
          <p:cNvPr id="22" name="Timeline note"/>
          <p:cNvSpPr txBox="1"/>
          <p:nvPr/>
        </p:nvSpPr>
        <p:spPr>
          <a:xfrm>
            <a:off x="548640" y="525780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chemeClr val="accent4"/>
                </a:solidFill>
              </a:rPr>
              <a:t>Construction wrapped the week before the first market</a:t>
            </a:r>
            <a:endParaRPr 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1"/>
                </a:solidFill>
              </a:rPr>
              <a:t>Tourism dollars, community value</a:t>
            </a:r>
            <a:endParaRPr lang="en-US" sz="4000" dirty="0"/>
          </a:p>
        </p:txBody>
      </p:sp>
      <p:sp>
        <p:nvSpPr>
          <p:cNvPr id="3" name="Total"/>
          <p:cNvSpPr txBox="1"/>
          <p:nvPr/>
        </p:nvSpPr>
        <p:spPr>
          <a:xfrm>
            <a:off x="548640" y="141732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Just over $1M</a:t>
            </a:r>
            <a:endParaRPr lang="en-US" sz="4400" dirty="0"/>
          </a:p>
        </p:txBody>
      </p:sp>
      <p:sp>
        <p:nvSpPr>
          <p:cNvPr id="4" name="Funding bar Purchase"/>
          <p:cNvSpPr/>
          <p:nvPr/>
        </p:nvSpPr>
        <p:spPr>
          <a:xfrm>
            <a:off x="548640" y="2514600"/>
            <a:ext cx="1020182" cy="822960"/>
          </a:xfrm>
          <a:prstGeom prst="rect">
            <a:avLst/>
          </a:prstGeom>
          <a:solidFill>
            <a:schemeClr val="accent4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Funding bar Construction"/>
          <p:cNvSpPr/>
          <p:nvPr/>
        </p:nvSpPr>
        <p:spPr>
          <a:xfrm>
            <a:off x="1568822" y="2514600"/>
            <a:ext cx="8624217" cy="82296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Funding bar Boardwalk + bridge"/>
          <p:cNvSpPr/>
          <p:nvPr/>
        </p:nvSpPr>
        <p:spPr>
          <a:xfrm>
            <a:off x="10193039" y="2514600"/>
            <a:ext cx="1419841" cy="8229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Funding label Purchase"/>
          <p:cNvSpPr txBox="1"/>
          <p:nvPr/>
        </p:nvSpPr>
        <p:spPr>
          <a:xfrm>
            <a:off x="548640" y="3566160"/>
            <a:ext cx="3291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$97K</a:t>
            </a:r>
            <a:endParaRPr lang="en-US" sz="3400" dirty="0"/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Purchase</a:t>
            </a:r>
            <a:endParaRPr lang="en-US" sz="3400" dirty="0"/>
          </a:p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Funded by TPD</a:t>
            </a:r>
            <a:endParaRPr lang="en-US" sz="3400" dirty="0"/>
          </a:p>
        </p:txBody>
      </p:sp>
      <p:sp>
        <p:nvSpPr>
          <p:cNvPr id="8" name="Funding label Construction"/>
          <p:cNvSpPr txBox="1"/>
          <p:nvPr/>
        </p:nvSpPr>
        <p:spPr>
          <a:xfrm>
            <a:off x="4206240" y="3566160"/>
            <a:ext cx="3840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~$820K</a:t>
            </a:r>
            <a:endParaRPr lang="en-US" sz="3400" dirty="0"/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Construction</a:t>
            </a:r>
            <a:endParaRPr lang="en-US" sz="3400" dirty="0"/>
          </a:p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Funded by TPD</a:t>
            </a:r>
            <a:endParaRPr lang="en-US" sz="3400" dirty="0"/>
          </a:p>
        </p:txBody>
      </p:sp>
      <p:sp>
        <p:nvSpPr>
          <p:cNvPr id="9" name="Funding label Boardwalk + bridge"/>
          <p:cNvSpPr txBox="1"/>
          <p:nvPr/>
        </p:nvSpPr>
        <p:spPr>
          <a:xfrm>
            <a:off x="8412480" y="356616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~$135K</a:t>
            </a:r>
            <a:endParaRPr lang="en-US" sz="3400" dirty="0"/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Boardwalk + bridge</a:t>
            </a:r>
            <a:endParaRPr lang="en-US" sz="3400" dirty="0"/>
          </a:p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Funded by TAD</a:t>
            </a:r>
            <a:endParaRPr lang="en-US" sz="3400" dirty="0"/>
          </a:p>
        </p:txBody>
      </p:sp>
      <p:sp>
        <p:nvSpPr>
          <p:cNvPr id="10" name="Land card"/>
          <p:cNvSpPr/>
          <p:nvPr/>
        </p:nvSpPr>
        <p:spPr>
          <a:xfrm>
            <a:off x="548640" y="5257800"/>
            <a:ext cx="960120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Land and TPD note"/>
          <p:cNvSpPr txBox="1"/>
          <p:nvPr/>
        </p:nvSpPr>
        <p:spPr>
          <a:xfrm>
            <a:off x="822960" y="5257800"/>
            <a:ext cx="9144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Land: donated by DSDA     </a:t>
            </a:r>
            <a:r>
              <a:rPr lang="en-US" sz="2000" dirty="0">
                <a:solidFill>
                  <a:schemeClr val="tx1"/>
                </a:solidFill>
              </a:rPr>
              <a:t>TPD: hotel-motel tax set aside for tourism facilities</a:t>
            </a:r>
            <a:endParaRPr lang="en-US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1828800"/>
            <a:ext cx="105430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Tourism money didn't build something just for tourists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1280160" y="4069080"/>
            <a:ext cx="96286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It built something for everyone.</a:t>
            </a:r>
            <a:endParaRPr lang="en-US" sz="3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idx="103" hasCustomPrompt="1"/>
          </p:nvPr>
        </p:nvSpPr>
        <p:spPr>
          <a:xfrm>
            <a:off x="3813048" y="1463040"/>
            <a:ext cx="4572000" cy="46634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dirty="0"/>
              <a:t>PHOTO: best current aerial or exterior</a:t>
            </a:r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1"/>
                </a:solidFill>
              </a:rPr>
              <a:t>What one project solved</a:t>
            </a:r>
            <a:endParaRPr lang="en-US" sz="4000" dirty="0"/>
          </a:p>
        </p:txBody>
      </p:sp>
      <p:sp>
        <p:nvSpPr>
          <p:cNvPr id="4" name="Outcome L1"/>
          <p:cNvSpPr txBox="1"/>
          <p:nvPr/>
        </p:nvSpPr>
        <p:spPr>
          <a:xfrm>
            <a:off x="62866" y="1600200"/>
            <a:ext cx="19278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chemeClr val="accent1"/>
                </a:solidFill>
              </a:rPr>
              <a:t>Adaptive reuse</a:t>
            </a:r>
            <a:endParaRPr lang="en-US" sz="2600" dirty="0"/>
          </a:p>
        </p:txBody>
      </p:sp>
      <p:sp>
        <p:nvSpPr>
          <p:cNvPr id="5" name="Outcome L2"/>
          <p:cNvSpPr txBox="1"/>
          <p:nvPr/>
        </p:nvSpPr>
        <p:spPr>
          <a:xfrm>
            <a:off x="62866" y="2743200"/>
            <a:ext cx="19278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chemeClr val="accent1"/>
                </a:solidFill>
              </a:rPr>
              <a:t>Market stability</a:t>
            </a:r>
            <a:endParaRPr lang="en-US" sz="2600" dirty="0"/>
          </a:p>
        </p:txBody>
      </p:sp>
      <p:sp>
        <p:nvSpPr>
          <p:cNvPr id="6" name="Outcome L3"/>
          <p:cNvSpPr txBox="1"/>
          <p:nvPr/>
        </p:nvSpPr>
        <p:spPr>
          <a:xfrm>
            <a:off x="62866" y="3886200"/>
            <a:ext cx="19278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chemeClr val="accent1"/>
                </a:solidFill>
              </a:rPr>
              <a:t>Event space</a:t>
            </a:r>
            <a:endParaRPr lang="en-US" sz="2600" dirty="0"/>
          </a:p>
        </p:txBody>
      </p:sp>
      <p:sp>
        <p:nvSpPr>
          <p:cNvPr id="7" name="Outcome L4"/>
          <p:cNvSpPr txBox="1"/>
          <p:nvPr/>
        </p:nvSpPr>
        <p:spPr>
          <a:xfrm>
            <a:off x="62866" y="5029200"/>
            <a:ext cx="19278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chemeClr val="accent1"/>
                </a:solidFill>
              </a:rPr>
              <a:t>Public space</a:t>
            </a:r>
            <a:endParaRPr lang="en-US" sz="2600" dirty="0"/>
          </a:p>
        </p:txBody>
      </p:sp>
      <p:sp>
        <p:nvSpPr>
          <p:cNvPr id="8" name="Outcome R1"/>
          <p:cNvSpPr txBox="1"/>
          <p:nvPr/>
        </p:nvSpPr>
        <p:spPr>
          <a:xfrm>
            <a:off x="9896474" y="1600200"/>
            <a:ext cx="22002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Blue Mile beautification</a:t>
            </a:r>
            <a:endParaRPr lang="en-US" sz="2600" dirty="0"/>
          </a:p>
        </p:txBody>
      </p:sp>
      <p:sp>
        <p:nvSpPr>
          <p:cNvPr id="9" name="Outcome R2"/>
          <p:cNvSpPr txBox="1"/>
          <p:nvPr/>
        </p:nvSpPr>
        <p:spPr>
          <a:xfrm>
            <a:off x="9896474" y="2743200"/>
            <a:ext cx="22002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Trail connectivity</a:t>
            </a:r>
            <a:endParaRPr lang="en-US" sz="2600" dirty="0"/>
          </a:p>
        </p:txBody>
      </p:sp>
      <p:sp>
        <p:nvSpPr>
          <p:cNvPr id="10" name="Outcome R3"/>
          <p:cNvSpPr txBox="1"/>
          <p:nvPr/>
        </p:nvSpPr>
        <p:spPr>
          <a:xfrm>
            <a:off x="9896474" y="3886200"/>
            <a:ext cx="22002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Downtown activity</a:t>
            </a:r>
            <a:endParaRPr lang="en-US" sz="2600" dirty="0"/>
          </a:p>
        </p:txBody>
      </p:sp>
      <p:sp>
        <p:nvSpPr>
          <p:cNvPr id="11" name="Outcome R4"/>
          <p:cNvSpPr txBox="1"/>
          <p:nvPr/>
        </p:nvSpPr>
        <p:spPr>
          <a:xfrm>
            <a:off x="9896474" y="5029200"/>
            <a:ext cx="22002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Partnership</a:t>
            </a:r>
            <a:endParaRPr lang="en-US" sz="2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EAC482-096C-1C77-6073-BC89BC042E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"/>
          <a:stretch>
            <a:fillRect/>
          </a:stretch>
        </p:blipFill>
        <p:spPr>
          <a:xfrm>
            <a:off x="2190750" y="1463040"/>
            <a:ext cx="7496174" cy="466629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1828800"/>
            <a:ext cx="105430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</a:rPr>
              <a:t>Build relationships before you need them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1280160" y="4069080"/>
            <a:ext cx="96286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A seller willing to sell. A partner willing to give land.</a:t>
            </a:r>
            <a:endParaRPr lang="en-US" sz="3000" dirty="0"/>
          </a:p>
          <a:p>
            <a:pPr marL="0" indent="0" algn="ctr">
              <a:buNone/>
            </a:pPr>
            <a:r>
              <a:rPr lang="en-US" sz="3000" dirty="0">
                <a:solidFill>
                  <a:schemeClr val="accent2"/>
                </a:solidFill>
              </a:rPr>
              <a:t>A fund built for this. Builders who cared.</a:t>
            </a:r>
            <a:endParaRPr lang="en-US" sz="3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79482-0140-413F-6021-AD31B11AE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AF3FC2B-8F20-E8D8-6D15-5978248CF24B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548640" y="45720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accent1"/>
                </a:solidFill>
              </a:rPr>
              <a:t>Thank you. Questions?</a:t>
            </a:r>
            <a:endParaRPr lang="en-US" sz="5400" dirty="0"/>
          </a:p>
        </p:txBody>
      </p:sp>
      <p:pic>
        <p:nvPicPr>
          <p:cNvPr id="3" name="Visit Statesboro logo" descr="vs_navy.png">
            <a:extLst>
              <a:ext uri="{FF2B5EF4-FFF2-40B4-BE49-F238E27FC236}">
                <a16:creationId xmlns:a16="http://schemas.microsoft.com/office/drawing/2014/main" id="{DC787BD2-9665-D932-1E72-8DDDA46A31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0" y="2011680"/>
            <a:ext cx="2926080" cy="1453896"/>
          </a:xfrm>
          <a:prstGeom prst="rect">
            <a:avLst/>
          </a:prstGeom>
        </p:spPr>
      </p:pic>
      <p:sp>
        <p:nvSpPr>
          <p:cNvPr id="4" name="Contact info">
            <a:extLst>
              <a:ext uri="{FF2B5EF4-FFF2-40B4-BE49-F238E27FC236}">
                <a16:creationId xmlns:a16="http://schemas.microsoft.com/office/drawing/2014/main" id="{0F3594C4-7F6F-2A1D-CE42-7CC363CEB6D8}"/>
              </a:ext>
            </a:extLst>
          </p:cNvPr>
          <p:cNvSpPr txBox="1"/>
          <p:nvPr/>
        </p:nvSpPr>
        <p:spPr>
          <a:xfrm>
            <a:off x="4206240" y="1920240"/>
            <a:ext cx="7132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</a:rPr>
              <a:t>Justin Samples</a:t>
            </a:r>
            <a:endParaRPr lang="en-US" sz="3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VP of Marketing &amp; Operations</a:t>
            </a:r>
            <a:endParaRPr lang="en-US" sz="3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justin@visitstatesboro.org</a:t>
            </a:r>
            <a:endParaRPr lang="en-US" sz="3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912-690-4326</a:t>
            </a:r>
            <a:endParaRPr lang="en-US" sz="3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F0E6AA-2373-A55C-A1FD-8CFA5C8E4C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0062" y="4135279"/>
            <a:ext cx="3571875" cy="19402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B0E0D0-8B83-AB48-8099-B3A774601B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3480" y="4206240"/>
            <a:ext cx="1798320" cy="17983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D5ACEF-C9F5-38C3-3077-1FA1B11DD27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1" y="4638290"/>
            <a:ext cx="3291840" cy="102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83042"/>
      </p:ext>
    </p:extLst>
  </p:cSld>
  <p:clrMapOvr>
    <a:masterClrMapping/>
  </p:clrMapOvr>
</p:sld>
</file>

<file path=ppt/theme/theme1.xml><?xml version="1.0" encoding="utf-8"?>
<a:theme xmlns:a="http://schemas.openxmlformats.org/drawingml/2006/main" name="Visit Statesboro">
  <a:themeElements>
    <a:clrScheme name="Visit Statesboro">
      <a:dk1>
        <a:srgbClr val="24344A"/>
      </a:dk1>
      <a:lt1>
        <a:srgbClr val="FFFFFF"/>
      </a:lt1>
      <a:dk2>
        <a:srgbClr val="394E6B"/>
      </a:dk2>
      <a:lt2>
        <a:srgbClr val="EEF3F9"/>
      </a:lt2>
      <a:accent1>
        <a:srgbClr val="394E6B"/>
      </a:accent1>
      <a:accent2>
        <a:srgbClr val="98BEE3"/>
      </a:accent2>
      <a:accent3>
        <a:srgbClr val="B5B2A9"/>
      </a:accent3>
      <a:accent4>
        <a:srgbClr val="5E728A"/>
      </a:accent4>
      <a:accent5>
        <a:srgbClr val="7A97B8"/>
      </a:accent5>
      <a:accent6>
        <a:srgbClr val="D9D6CF"/>
      </a:accent6>
      <a:hlink>
        <a:srgbClr val="394E6B"/>
      </a:hlink>
      <a:folHlink>
        <a:srgbClr val="5E728A"/>
      </a:folHlink>
    </a:clrScheme>
    <a:fontScheme name="Visit Statesboro">
      <a:majorFont>
        <a:latin typeface="Century School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Visit Statesboro">
  <a:themeElements>
    <a:clrScheme name="Visit Statesboro">
      <a:dk1>
        <a:srgbClr val="24344A"/>
      </a:dk1>
      <a:lt1>
        <a:srgbClr val="FFFFFF"/>
      </a:lt1>
      <a:dk2>
        <a:srgbClr val="394E6B"/>
      </a:dk2>
      <a:lt2>
        <a:srgbClr val="EEF3F9"/>
      </a:lt2>
      <a:accent1>
        <a:srgbClr val="394E6B"/>
      </a:accent1>
      <a:accent2>
        <a:srgbClr val="98BEE3"/>
      </a:accent2>
      <a:accent3>
        <a:srgbClr val="B5B2A9"/>
      </a:accent3>
      <a:accent4>
        <a:srgbClr val="5E728A"/>
      </a:accent4>
      <a:accent5>
        <a:srgbClr val="7A97B8"/>
      </a:accent5>
      <a:accent6>
        <a:srgbClr val="D9D6CF"/>
      </a:accent6>
      <a:hlink>
        <a:srgbClr val="394E6B"/>
      </a:hlink>
      <a:folHlink>
        <a:srgbClr val="5E728A"/>
      </a:folHlink>
    </a:clrScheme>
    <a:fontScheme name="Visit Statesboro">
      <a:majorFont>
        <a:latin typeface="Century School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4230</TotalTime>
  <Words>1066</Words>
  <Application>Microsoft Office PowerPoint</Application>
  <PresentationFormat>Widescreen</PresentationFormat>
  <Paragraphs>238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Aptos</vt:lpstr>
      <vt:lpstr>Arial</vt:lpstr>
      <vt:lpstr>Century Schoolbook</vt:lpstr>
      <vt:lpstr>Visit Statesboro</vt:lpstr>
      <vt:lpstr>1_Visit Statesboro</vt:lpstr>
      <vt:lpstr>More Than a Market</vt:lpstr>
      <vt:lpstr>You're sitting in the project</vt:lpstr>
      <vt:lpstr>What was here before</vt:lpstr>
      <vt:lpstr>Half swallowed by vegetation</vt:lpstr>
      <vt:lpstr>Hotel furniture, floor to ceiling</vt:lpstr>
      <vt:lpstr>The market had no real home</vt:lpstr>
      <vt:lpstr>What we needed</vt:lpstr>
      <vt:lpstr>Where it sits</vt:lpstr>
      <vt:lpstr>A very awkward piece of real estate</vt:lpstr>
      <vt:lpstr>Partnership made the site possible</vt:lpstr>
      <vt:lpstr>The first ideas:</vt:lpstr>
      <vt:lpstr>So we designed it to be both</vt:lpstr>
      <vt:lpstr>Opening up a warehouse</vt:lpstr>
      <vt:lpstr>Everything else fits in 25 feet</vt:lpstr>
      <vt:lpstr>Staff designed. Professionally delivered.</vt:lpstr>
      <vt:lpstr>Keeping the pavilion feel</vt:lpstr>
      <vt:lpstr>Then the project fought back</vt:lpstr>
      <vt:lpstr>COVID hit cost and schedule</vt:lpstr>
      <vt:lpstr>The sewer surprise</vt:lpstr>
      <vt:lpstr>Water was the other fight</vt:lpstr>
      <vt:lpstr>When the craftsmen took ownership</vt:lpstr>
      <vt:lpstr>Turning a ditch into a front door</vt:lpstr>
      <vt:lpstr>Not everyone wanted the market to move</vt:lpstr>
      <vt:lpstr>What we heard, and what was true</vt:lpstr>
      <vt:lpstr>Some arguments you can't win with talking points</vt:lpstr>
      <vt:lpstr>And then the market grew</vt:lpstr>
      <vt:lpstr>Vendor-reported sales keep climbing</vt:lpstr>
      <vt:lpstr>About 60 rentals a year</vt:lpstr>
      <vt:lpstr>It works even when nothing is booked</vt:lpstr>
      <vt:lpstr>Recognized statewide</vt:lpstr>
      <vt:lpstr>From contract to community asset</vt:lpstr>
      <vt:lpstr>Tourism dollars, community value</vt:lpstr>
      <vt:lpstr>Tourism money didn't build something just for tourists</vt:lpstr>
      <vt:lpstr>What one project solved</vt:lpstr>
      <vt:lpstr>Build relationships before you need them</vt:lpstr>
      <vt:lpstr>Thank you. Questions?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More Than a Market</dc:title>
  <dc:subject>PptxGenJS Presentation</dc:subject>
  <dc:creator>Justin Samples, Visit Statesboro</dc:creator>
  <cp:lastModifiedBy>Visit Statesboro</cp:lastModifiedBy>
  <cp:revision>27</cp:revision>
  <dcterms:created xsi:type="dcterms:W3CDTF">2026-10-05T20:01:14Z</dcterms:created>
  <dcterms:modified xsi:type="dcterms:W3CDTF">2026-10-27T13:21:45Z</dcterms:modified>
</cp:coreProperties>
</file>